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0.jpg" ContentType="image/jpeg"/>
  <Override PartName="/ppt/media/image11.jpg" ContentType="image/jpeg"/>
  <Override PartName="/ppt/media/image12.jpg" ContentType="image/jpeg"/>
  <Override PartName="/ppt/media/image13.jpg" ContentType="image/jpeg"/>
  <Override PartName="/ppt/notesSlides/notesSlide2.xml" ContentType="application/vnd.openxmlformats-officedocument.presentationml.notesSlide+xml"/>
  <Override PartName="/ppt/media/image22.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27.jpg" ContentType="image/jpeg"/>
  <Override PartName="/ppt/notesSlides/notesSlide7.xml" ContentType="application/vnd.openxmlformats-officedocument.presentationml.notesSlide+xml"/>
  <Override PartName="/ppt/media/image31.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34.jpg" ContentType="image/jpeg"/>
  <Override PartName="/ppt/media/image35.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49.jp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51.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54.jpg" ContentType="image/jpeg"/>
  <Override PartName="/ppt/media/image55.jpg" ContentType="image/jpeg"/>
  <Override PartName="/ppt/media/image56.jpg" ContentType="image/jpeg"/>
  <Override PartName="/ppt/media/image58.jpg" ContentType="image/jpeg"/>
  <Override PartName="/ppt/notesSlides/notesSlide16.xml" ContentType="application/vnd.openxmlformats-officedocument.presentationml.notesSlide+xml"/>
  <Override PartName="/ppt/media/image59.jpg" ContentType="image/jpeg"/>
  <Override PartName="/ppt/media/image60.jpg" ContentType="image/jpeg"/>
  <Override PartName="/ppt/media/image61.jp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63.jpg" ContentType="image/jpeg"/>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65.jpg" ContentType="image/jpe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73.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sldIdLst>
    <p:sldId id="995" r:id="rId2"/>
    <p:sldId id="629" r:id="rId3"/>
    <p:sldId id="997" r:id="rId4"/>
    <p:sldId id="1001" r:id="rId5"/>
    <p:sldId id="1016" r:id="rId6"/>
    <p:sldId id="1017" r:id="rId7"/>
    <p:sldId id="1012" r:id="rId8"/>
    <p:sldId id="1010" r:id="rId9"/>
    <p:sldId id="1023" r:id="rId10"/>
    <p:sldId id="1024" r:id="rId11"/>
    <p:sldId id="1018" r:id="rId12"/>
    <p:sldId id="1020" r:id="rId13"/>
    <p:sldId id="1038" r:id="rId14"/>
    <p:sldId id="1021" r:id="rId15"/>
    <p:sldId id="1003" r:id="rId16"/>
    <p:sldId id="1002" r:id="rId17"/>
    <p:sldId id="316" r:id="rId18"/>
    <p:sldId id="1011" r:id="rId19"/>
    <p:sldId id="1008" r:id="rId20"/>
    <p:sldId id="1007" r:id="rId21"/>
    <p:sldId id="1025" r:id="rId22"/>
    <p:sldId id="999" r:id="rId23"/>
    <p:sldId id="998" r:id="rId24"/>
    <p:sldId id="1039" r:id="rId25"/>
    <p:sldId id="1026" r:id="rId26"/>
    <p:sldId id="907" r:id="rId27"/>
    <p:sldId id="1028" r:id="rId28"/>
    <p:sldId id="1027" r:id="rId29"/>
    <p:sldId id="1029" r:id="rId30"/>
    <p:sldId id="1030" r:id="rId31"/>
    <p:sldId id="1031" r:id="rId32"/>
    <p:sldId id="1032" r:id="rId33"/>
    <p:sldId id="1033" r:id="rId34"/>
    <p:sldId id="1034" r:id="rId35"/>
    <p:sldId id="1035" r:id="rId36"/>
    <p:sldId id="915" r:id="rId37"/>
    <p:sldId id="916" r:id="rId38"/>
    <p:sldId id="901" r:id="rId39"/>
    <p:sldId id="738" r:id="rId40"/>
    <p:sldId id="704" r:id="rId41"/>
    <p:sldId id="710" r:id="rId42"/>
    <p:sldId id="712" r:id="rId43"/>
    <p:sldId id="713" r:id="rId44"/>
    <p:sldId id="1036" r:id="rId45"/>
    <p:sldId id="933" r:id="rId46"/>
    <p:sldId id="330" r:id="rId47"/>
    <p:sldId id="928" r:id="rId48"/>
    <p:sldId id="929" r:id="rId49"/>
    <p:sldId id="930" r:id="rId50"/>
    <p:sldId id="931" r:id="rId51"/>
    <p:sldId id="264" r:id="rId52"/>
    <p:sldId id="947" r:id="rId53"/>
    <p:sldId id="272" r:id="rId54"/>
    <p:sldId id="945" r:id="rId55"/>
    <p:sldId id="378" r:id="rId56"/>
    <p:sldId id="379" r:id="rId57"/>
    <p:sldId id="380" r:id="rId58"/>
    <p:sldId id="381" r:id="rId59"/>
    <p:sldId id="278" r:id="rId60"/>
    <p:sldId id="279" r:id="rId61"/>
    <p:sldId id="297" r:id="rId62"/>
    <p:sldId id="298" r:id="rId63"/>
    <p:sldId id="383" r:id="rId64"/>
    <p:sldId id="924" r:id="rId65"/>
    <p:sldId id="927" r:id="rId66"/>
    <p:sldId id="1037" r:id="rId67"/>
    <p:sldId id="918" r:id="rId68"/>
    <p:sldId id="920" r:id="rId69"/>
    <p:sldId id="921" r:id="rId70"/>
    <p:sldId id="937" r:id="rId7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7" autoAdjust="0"/>
    <p:restoredTop sz="94600" autoAdjust="0"/>
  </p:normalViewPr>
  <p:slideViewPr>
    <p:cSldViewPr snapToObjects="1">
      <p:cViewPr varScale="1">
        <p:scale>
          <a:sx n="70" d="100"/>
          <a:sy n="70" d="100"/>
        </p:scale>
        <p:origin x="1248" y="48"/>
      </p:cViewPr>
      <p:guideLst>
        <p:guide orient="horz" pos="2160"/>
        <p:guide pos="2880"/>
      </p:guideLst>
    </p:cSldViewPr>
  </p:slideViewPr>
  <p:outlineViewPr>
    <p:cViewPr>
      <p:scale>
        <a:sx n="33" d="100"/>
        <a:sy n="33" d="100"/>
      </p:scale>
      <p:origin x="0" y="1432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44ADBE-0B05-43D7-8B52-3F0E3A1A0A45}" type="datetimeFigureOut">
              <a:rPr lang="en-AU" smtClean="0"/>
              <a:t>21/03/2025</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3DA7E8-559E-4986-8D6D-3329A98A19C2}" type="slidenum">
              <a:rPr lang="en-AU" smtClean="0"/>
              <a:t>‹#›</a:t>
            </a:fld>
            <a:endParaRPr lang="en-AU"/>
          </a:p>
        </p:txBody>
      </p:sp>
    </p:spTree>
    <p:extLst>
      <p:ext uri="{BB962C8B-B14F-4D97-AF65-F5344CB8AC3E}">
        <p14:creationId xmlns:p14="http://schemas.microsoft.com/office/powerpoint/2010/main" val="845599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2:notes"/>
          <p:cNvSpPr txBox="1">
            <a:spLocks noGrp="1"/>
          </p:cNvSpPr>
          <p:nvPr>
            <p:ph type="body" idx="1"/>
          </p:nvPr>
        </p:nvSpPr>
        <p:spPr>
          <a:xfrm>
            <a:off x="681038" y="4722813"/>
            <a:ext cx="5449887" cy="44735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3" name="Google Shape;153;p2:notes"/>
          <p:cNvSpPr>
            <a:spLocks noGrp="1" noRot="1" noChangeAspect="1"/>
          </p:cNvSpPr>
          <p:nvPr>
            <p:ph type="sldImg" idx="2"/>
          </p:nvPr>
        </p:nvSpPr>
        <p:spPr>
          <a:xfrm>
            <a:off x="920750" y="746125"/>
            <a:ext cx="4970463" cy="3727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9819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9" name="Google Shape;219;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Centres for disease control and prevention</a:t>
            </a:r>
            <a:endParaRPr/>
          </a:p>
        </p:txBody>
      </p:sp>
      <p:sp>
        <p:nvSpPr>
          <p:cNvPr id="220" name="Google Shape;220;p1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8" name="Google Shape;22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3" name="Google Shape;233;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94" name="Google Shape;194;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moment we start putting something in the eye the dice start rolling. These things up the probability of things going pear shaped</a:t>
            </a:r>
            <a:endParaRPr/>
          </a:p>
        </p:txBody>
      </p:sp>
      <p:sp>
        <p:nvSpPr>
          <p:cNvPr id="195" name="Google Shape;195;p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2" name="Google Shape;262;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56" name="Google Shape;1056;p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1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69" name="Google Shape;1069;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1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78" name="Google Shape;1078;p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p1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84" name="Google Shape;1084;p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59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6" name="Google Shape;306;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3460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0" name="Google Shape;170;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12" name="Google Shape;312;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3684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4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
        <p:nvSpPr>
          <p:cNvPr id="501" name="Google Shape;501;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2" name="Google Shape;502;p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96128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4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
        <p:nvSpPr>
          <p:cNvPr id="511" name="Google Shape;511;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2" name="Google Shape;512;p4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9351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2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98" name="Google Shape;1098;p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0" name="Google Shape;230;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1898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5" name="Google Shape;235;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804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2" name="Google Shape;242;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6122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9" name="Google Shape;249;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85404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5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52" name="Google Shape;452;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54: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AU">
                <a:latin typeface="Times New Roman"/>
                <a:ea typeface="Times New Roman"/>
                <a:cs typeface="Times New Roman"/>
                <a:sym typeface="Times New Roman"/>
              </a:rPr>
              <a:t>36</a:t>
            </a:fld>
            <a:endParaRPr>
              <a:latin typeface="Times New Roman"/>
              <a:ea typeface="Times New Roman"/>
              <a:cs typeface="Times New Roman"/>
              <a:sym typeface="Times New Roman"/>
            </a:endParaRPr>
          </a:p>
        </p:txBody>
      </p:sp>
      <p:sp>
        <p:nvSpPr>
          <p:cNvPr id="471" name="Google Shape;471;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72" name="Google Shape;472;p54:notes"/>
          <p:cNvSpPr txBox="1">
            <a:spLocks noGrp="1"/>
          </p:cNvSpPr>
          <p:nvPr>
            <p:ph type="body" idx="1"/>
          </p:nvPr>
        </p:nvSpPr>
        <p:spPr>
          <a:xfrm>
            <a:off x="914400" y="4343400"/>
            <a:ext cx="5029200" cy="41148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AU">
                <a:latin typeface="Arial"/>
                <a:ea typeface="Arial"/>
                <a:cs typeface="Arial"/>
                <a:sym typeface="Arial"/>
              </a:rPr>
              <a:t>Give large diam lenses time to settle</a:t>
            </a:r>
            <a:endParaRPr>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5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82" name="Google Shape;482;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AU"/>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20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a:p>
        </p:txBody>
      </p:sp>
      <p:sp>
        <p:nvSpPr>
          <p:cNvPr id="4" name="Date Placeholder 3"/>
          <p:cNvSpPr>
            <a:spLocks noGrp="1"/>
          </p:cNvSpPr>
          <p:nvPr>
            <p:ph type="dt" sz="half" idx="10"/>
          </p:nvPr>
        </p:nvSpPr>
        <p:spPr/>
        <p:txBody>
          <a:bodyPr/>
          <a:lstStyle/>
          <a:p>
            <a:fld id="{6D5F328D-0636-A546-A8BF-B34B02D9EB52}"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DF85F5-FB5E-4F79-A561-97039C58DE01}" type="slidenum">
              <a:rPr/>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AU"/>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6D5F328D-0636-A546-A8BF-B34B02D9EB52}"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BA7CC1-9607-FB40-BB2A-2E94B2AFB98E}" type="slidenum">
              <a:rPr lang="en-US" smtClean="0"/>
              <a:pPr/>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Click icon to add picture</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a:p>
        </p:txBody>
      </p:sp>
      <p:sp>
        <p:nvSpPr>
          <p:cNvPr id="4" name="Date Placeholder 3"/>
          <p:cNvSpPr>
            <a:spLocks noGrp="1"/>
          </p:cNvSpPr>
          <p:nvPr>
            <p:ph type="dt" sz="half" idx="10"/>
          </p:nvPr>
        </p:nvSpPr>
        <p:spPr/>
        <p:txBody>
          <a:bodyPr/>
          <a:lstStyle/>
          <a:p>
            <a:fld id="{6D5F328D-0636-A546-A8BF-B34B02D9EB52}"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A7CC1-9607-FB40-BB2A-2E94B2AFB98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AU"/>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a:p>
        </p:txBody>
      </p:sp>
      <p:sp>
        <p:nvSpPr>
          <p:cNvPr id="4" name="Date Placeholder 3"/>
          <p:cNvSpPr>
            <a:spLocks noGrp="1"/>
          </p:cNvSpPr>
          <p:nvPr>
            <p:ph type="dt" sz="half" idx="10"/>
          </p:nvPr>
        </p:nvSpPr>
        <p:spPr/>
        <p:txBody>
          <a:bodyPr/>
          <a:lstStyle/>
          <a:p>
            <a:fld id="{6D5F328D-0636-A546-A8BF-B34B02D9EB52}"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A7CC1-9607-FB40-BB2A-2E94B2AFB98E}"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ext, and Content" type="txAndObj">
  <p:cSld name="Title, Text, and Content">
    <p:spTree>
      <p:nvGrpSpPr>
        <p:cNvPr id="1" name="Shape 34"/>
        <p:cNvGrpSpPr/>
        <p:nvPr/>
      </p:nvGrpSpPr>
      <p:grpSpPr>
        <a:xfrm>
          <a:off x="0" y="0"/>
          <a:ext cx="0" cy="0"/>
          <a:chOff x="0" y="0"/>
          <a:chExt cx="0" cy="0"/>
        </a:xfrm>
      </p:grpSpPr>
      <p:sp>
        <p:nvSpPr>
          <p:cNvPr id="35" name="Google Shape;35;p140"/>
          <p:cNvSpPr txBox="1">
            <a:spLocks noGrp="1"/>
          </p:cNvSpPr>
          <p:nvPr>
            <p:ph type="title"/>
          </p:nvPr>
        </p:nvSpPr>
        <p:spPr>
          <a:xfrm>
            <a:off x="1370014" y="301625"/>
            <a:ext cx="7313612" cy="11430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40"/>
          <p:cNvSpPr txBox="1">
            <a:spLocks noGrp="1"/>
          </p:cNvSpPr>
          <p:nvPr>
            <p:ph type="body" idx="1"/>
          </p:nvPr>
        </p:nvSpPr>
        <p:spPr>
          <a:xfrm>
            <a:off x="1370014" y="1827213"/>
            <a:ext cx="3579812" cy="4114800"/>
          </a:xfrm>
          <a:prstGeom prst="rect">
            <a:avLst/>
          </a:prstGeom>
          <a:noFill/>
          <a:ln>
            <a:noFill/>
          </a:ln>
        </p:spPr>
        <p:txBody>
          <a:bodyPr spcFirstLastPara="1" wrap="square" lIns="91425" tIns="45700" rIns="91425" bIns="45700" anchor="t" anchorCtr="0">
            <a:noAutofit/>
          </a:bodyPr>
          <a:lstStyle>
            <a:lvl1pPr marL="342892" lvl="0" indent="-231452" algn="l">
              <a:spcBef>
                <a:spcPts val="270"/>
              </a:spcBef>
              <a:spcAft>
                <a:spcPts val="0"/>
              </a:spcAft>
              <a:buSzPts val="1260"/>
              <a:buChar char="⚪"/>
              <a:defRPr/>
            </a:lvl1pPr>
            <a:lvl2pPr marL="685783" lvl="1" indent="-231452" algn="l">
              <a:spcBef>
                <a:spcPts val="270"/>
              </a:spcBef>
              <a:spcAft>
                <a:spcPts val="0"/>
              </a:spcAft>
              <a:buSzPts val="1260"/>
              <a:buChar char="●"/>
              <a:defRPr/>
            </a:lvl2pPr>
            <a:lvl3pPr marL="1028675" lvl="2" indent="-227165" algn="l">
              <a:spcBef>
                <a:spcPts val="270"/>
              </a:spcBef>
              <a:spcAft>
                <a:spcPts val="0"/>
              </a:spcAft>
              <a:buSzPts val="1170"/>
              <a:buChar char="⚪"/>
              <a:defRPr/>
            </a:lvl3pPr>
            <a:lvl4pPr marL="1371566" lvl="3" indent="-231452" algn="l">
              <a:spcBef>
                <a:spcPts val="270"/>
              </a:spcBef>
              <a:spcAft>
                <a:spcPts val="0"/>
              </a:spcAft>
              <a:buSzPts val="1260"/>
              <a:buChar char="●"/>
              <a:defRPr/>
            </a:lvl4pPr>
            <a:lvl5pPr marL="1714457" lvl="4" indent="-222878" algn="l">
              <a:spcBef>
                <a:spcPts val="270"/>
              </a:spcBef>
              <a:spcAft>
                <a:spcPts val="0"/>
              </a:spcAft>
              <a:buSzPts val="1080"/>
              <a:buChar char="⚪"/>
              <a:defRPr/>
            </a:lvl5pPr>
            <a:lvl6pPr marL="2057348" lvl="5" indent="-222878" algn="l">
              <a:spcBef>
                <a:spcPts val="270"/>
              </a:spcBef>
              <a:spcAft>
                <a:spcPts val="0"/>
              </a:spcAft>
              <a:buSzPts val="1080"/>
              <a:buChar char="⚪"/>
              <a:defRPr/>
            </a:lvl6pPr>
            <a:lvl7pPr marL="2400240" lvl="6" indent="-222878" algn="l">
              <a:spcBef>
                <a:spcPts val="270"/>
              </a:spcBef>
              <a:spcAft>
                <a:spcPts val="0"/>
              </a:spcAft>
              <a:buSzPts val="1080"/>
              <a:buChar char="⚪"/>
              <a:defRPr/>
            </a:lvl7pPr>
            <a:lvl8pPr marL="2743132" lvl="7" indent="-222878" algn="l">
              <a:spcBef>
                <a:spcPts val="270"/>
              </a:spcBef>
              <a:spcAft>
                <a:spcPts val="0"/>
              </a:spcAft>
              <a:buSzPts val="1080"/>
              <a:buChar char="⚪"/>
              <a:defRPr/>
            </a:lvl8pPr>
            <a:lvl9pPr marL="3086023" lvl="8" indent="-222878" algn="l">
              <a:spcBef>
                <a:spcPts val="270"/>
              </a:spcBef>
              <a:spcAft>
                <a:spcPts val="0"/>
              </a:spcAft>
              <a:buSzPts val="1080"/>
              <a:buChar char="⚪"/>
              <a:defRPr/>
            </a:lvl9pPr>
          </a:lstStyle>
          <a:p>
            <a:endParaRPr/>
          </a:p>
        </p:txBody>
      </p:sp>
      <p:sp>
        <p:nvSpPr>
          <p:cNvPr id="37" name="Google Shape;37;p140"/>
          <p:cNvSpPr txBox="1">
            <a:spLocks noGrp="1"/>
          </p:cNvSpPr>
          <p:nvPr>
            <p:ph type="body" idx="2"/>
          </p:nvPr>
        </p:nvSpPr>
        <p:spPr>
          <a:xfrm>
            <a:off x="5102225" y="1827213"/>
            <a:ext cx="3581400" cy="4114800"/>
          </a:xfrm>
          <a:prstGeom prst="rect">
            <a:avLst/>
          </a:prstGeom>
          <a:noFill/>
          <a:ln>
            <a:noFill/>
          </a:ln>
        </p:spPr>
        <p:txBody>
          <a:bodyPr spcFirstLastPara="1" wrap="square" lIns="91425" tIns="45700" rIns="91425" bIns="45700" anchor="t" anchorCtr="0">
            <a:noAutofit/>
          </a:bodyPr>
          <a:lstStyle>
            <a:lvl1pPr marL="342892" lvl="0" indent="-231452" algn="l">
              <a:spcBef>
                <a:spcPts val="270"/>
              </a:spcBef>
              <a:spcAft>
                <a:spcPts val="0"/>
              </a:spcAft>
              <a:buSzPts val="1260"/>
              <a:buChar char="⚪"/>
              <a:defRPr/>
            </a:lvl1pPr>
            <a:lvl2pPr marL="685783" lvl="1" indent="-231452" algn="l">
              <a:spcBef>
                <a:spcPts val="270"/>
              </a:spcBef>
              <a:spcAft>
                <a:spcPts val="0"/>
              </a:spcAft>
              <a:buSzPts val="1260"/>
              <a:buChar char="●"/>
              <a:defRPr/>
            </a:lvl2pPr>
            <a:lvl3pPr marL="1028675" lvl="2" indent="-227165" algn="l">
              <a:spcBef>
                <a:spcPts val="270"/>
              </a:spcBef>
              <a:spcAft>
                <a:spcPts val="0"/>
              </a:spcAft>
              <a:buSzPts val="1170"/>
              <a:buChar char="⚪"/>
              <a:defRPr/>
            </a:lvl3pPr>
            <a:lvl4pPr marL="1371566" lvl="3" indent="-231452" algn="l">
              <a:spcBef>
                <a:spcPts val="270"/>
              </a:spcBef>
              <a:spcAft>
                <a:spcPts val="0"/>
              </a:spcAft>
              <a:buSzPts val="1260"/>
              <a:buChar char="●"/>
              <a:defRPr/>
            </a:lvl4pPr>
            <a:lvl5pPr marL="1714457" lvl="4" indent="-222878" algn="l">
              <a:spcBef>
                <a:spcPts val="270"/>
              </a:spcBef>
              <a:spcAft>
                <a:spcPts val="0"/>
              </a:spcAft>
              <a:buSzPts val="1080"/>
              <a:buChar char="⚪"/>
              <a:defRPr/>
            </a:lvl5pPr>
            <a:lvl6pPr marL="2057348" lvl="5" indent="-222878" algn="l">
              <a:spcBef>
                <a:spcPts val="270"/>
              </a:spcBef>
              <a:spcAft>
                <a:spcPts val="0"/>
              </a:spcAft>
              <a:buSzPts val="1080"/>
              <a:buChar char="⚪"/>
              <a:defRPr/>
            </a:lvl6pPr>
            <a:lvl7pPr marL="2400240" lvl="6" indent="-222878" algn="l">
              <a:spcBef>
                <a:spcPts val="270"/>
              </a:spcBef>
              <a:spcAft>
                <a:spcPts val="0"/>
              </a:spcAft>
              <a:buSzPts val="1080"/>
              <a:buChar char="⚪"/>
              <a:defRPr/>
            </a:lvl7pPr>
            <a:lvl8pPr marL="2743132" lvl="7" indent="-222878" algn="l">
              <a:spcBef>
                <a:spcPts val="270"/>
              </a:spcBef>
              <a:spcAft>
                <a:spcPts val="0"/>
              </a:spcAft>
              <a:buSzPts val="1080"/>
              <a:buChar char="⚪"/>
              <a:defRPr/>
            </a:lvl8pPr>
            <a:lvl9pPr marL="3086023" lvl="8" indent="-222878" algn="l">
              <a:spcBef>
                <a:spcPts val="270"/>
              </a:spcBef>
              <a:spcAft>
                <a:spcPts val="0"/>
              </a:spcAft>
              <a:buSzPts val="1080"/>
              <a:buChar char="⚪"/>
              <a:defRPr/>
            </a:lvl9pPr>
          </a:lstStyle>
          <a:p>
            <a:endParaRPr/>
          </a:p>
        </p:txBody>
      </p:sp>
      <p:sp>
        <p:nvSpPr>
          <p:cNvPr id="38" name="Google Shape;38;p140"/>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4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140"/>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spcAft>
                <a:spcPts val="0"/>
              </a:spcAft>
              <a:buNone/>
              <a:defRPr sz="900">
                <a:solidFill>
                  <a:schemeClr val="dk1"/>
                </a:solidFill>
                <a:latin typeface="Verdana"/>
                <a:ea typeface="Verdana"/>
                <a:cs typeface="Verdana"/>
                <a:sym typeface="Verdana"/>
              </a:defRPr>
            </a:lvl1pPr>
            <a:lvl2pPr marL="0" marR="0" lvl="1" indent="0" algn="r">
              <a:spcBef>
                <a:spcPts val="0"/>
              </a:spcBef>
              <a:spcAft>
                <a:spcPts val="0"/>
              </a:spcAft>
              <a:buNone/>
              <a:defRPr sz="900">
                <a:solidFill>
                  <a:schemeClr val="dk1"/>
                </a:solidFill>
                <a:latin typeface="Verdana"/>
                <a:ea typeface="Verdana"/>
                <a:cs typeface="Verdana"/>
                <a:sym typeface="Verdana"/>
              </a:defRPr>
            </a:lvl2pPr>
            <a:lvl3pPr marL="0" marR="0" lvl="2" indent="0" algn="r">
              <a:spcBef>
                <a:spcPts val="0"/>
              </a:spcBef>
              <a:spcAft>
                <a:spcPts val="0"/>
              </a:spcAft>
              <a:buNone/>
              <a:defRPr sz="900">
                <a:solidFill>
                  <a:schemeClr val="dk1"/>
                </a:solidFill>
                <a:latin typeface="Verdana"/>
                <a:ea typeface="Verdana"/>
                <a:cs typeface="Verdana"/>
                <a:sym typeface="Verdana"/>
              </a:defRPr>
            </a:lvl3pPr>
            <a:lvl4pPr marL="0" marR="0" lvl="3" indent="0" algn="r">
              <a:spcBef>
                <a:spcPts val="0"/>
              </a:spcBef>
              <a:spcAft>
                <a:spcPts val="0"/>
              </a:spcAft>
              <a:buNone/>
              <a:defRPr sz="900">
                <a:solidFill>
                  <a:schemeClr val="dk1"/>
                </a:solidFill>
                <a:latin typeface="Verdana"/>
                <a:ea typeface="Verdana"/>
                <a:cs typeface="Verdana"/>
                <a:sym typeface="Verdana"/>
              </a:defRPr>
            </a:lvl4pPr>
            <a:lvl5pPr marL="0" marR="0" lvl="4" indent="0" algn="r">
              <a:spcBef>
                <a:spcPts val="0"/>
              </a:spcBef>
              <a:spcAft>
                <a:spcPts val="0"/>
              </a:spcAft>
              <a:buNone/>
              <a:defRPr sz="900">
                <a:solidFill>
                  <a:schemeClr val="dk1"/>
                </a:solidFill>
                <a:latin typeface="Verdana"/>
                <a:ea typeface="Verdana"/>
                <a:cs typeface="Verdana"/>
                <a:sym typeface="Verdana"/>
              </a:defRPr>
            </a:lvl5pPr>
            <a:lvl6pPr marL="0" marR="0" lvl="5" indent="0" algn="r">
              <a:spcBef>
                <a:spcPts val="0"/>
              </a:spcBef>
              <a:spcAft>
                <a:spcPts val="0"/>
              </a:spcAft>
              <a:buNone/>
              <a:defRPr sz="900">
                <a:solidFill>
                  <a:schemeClr val="dk1"/>
                </a:solidFill>
                <a:latin typeface="Verdana"/>
                <a:ea typeface="Verdana"/>
                <a:cs typeface="Verdana"/>
                <a:sym typeface="Verdana"/>
              </a:defRPr>
            </a:lvl6pPr>
            <a:lvl7pPr marL="0" marR="0" lvl="6" indent="0" algn="r">
              <a:spcBef>
                <a:spcPts val="0"/>
              </a:spcBef>
              <a:spcAft>
                <a:spcPts val="0"/>
              </a:spcAft>
              <a:buNone/>
              <a:defRPr sz="900">
                <a:solidFill>
                  <a:schemeClr val="dk1"/>
                </a:solidFill>
                <a:latin typeface="Verdana"/>
                <a:ea typeface="Verdana"/>
                <a:cs typeface="Verdana"/>
                <a:sym typeface="Verdana"/>
              </a:defRPr>
            </a:lvl7pPr>
            <a:lvl8pPr marL="0" marR="0" lvl="7" indent="0" algn="r">
              <a:spcBef>
                <a:spcPts val="0"/>
              </a:spcBef>
              <a:spcAft>
                <a:spcPts val="0"/>
              </a:spcAft>
              <a:buNone/>
              <a:defRPr sz="900">
                <a:solidFill>
                  <a:schemeClr val="dk1"/>
                </a:solidFill>
                <a:latin typeface="Verdana"/>
                <a:ea typeface="Verdana"/>
                <a:cs typeface="Verdana"/>
                <a:sym typeface="Verdana"/>
              </a:defRPr>
            </a:lvl8pPr>
            <a:lvl9pPr marL="0" marR="0" lvl="8" indent="0" algn="r">
              <a:spcBef>
                <a:spcPts val="0"/>
              </a:spcBef>
              <a:spcAft>
                <a:spcPts val="0"/>
              </a:spcAft>
              <a:buNone/>
              <a:defRPr sz="900">
                <a:solidFill>
                  <a:schemeClr val="dk1"/>
                </a:solidFill>
                <a:latin typeface="Verdana"/>
                <a:ea typeface="Verdana"/>
                <a:cs typeface="Verdana"/>
                <a:sym typeface="Verdan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69013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1_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8091155" y="292245"/>
            <a:ext cx="833037" cy="812377"/>
          </a:xfrm>
          <a:prstGeom prst="rect">
            <a:avLst/>
          </a:prstGeom>
        </p:spPr>
      </p:pic>
      <p:pic>
        <p:nvPicPr>
          <p:cNvPr id="17" name="bg object 17"/>
          <p:cNvPicPr/>
          <p:nvPr/>
        </p:nvPicPr>
        <p:blipFill>
          <a:blip r:embed="rId3" cstate="print"/>
          <a:stretch>
            <a:fillRect/>
          </a:stretch>
        </p:blipFill>
        <p:spPr>
          <a:xfrm>
            <a:off x="1" y="3"/>
            <a:ext cx="9143997" cy="6857999"/>
          </a:xfrm>
          <a:prstGeom prst="rect">
            <a:avLst/>
          </a:prstGeom>
        </p:spPr>
      </p:pic>
      <p:pic>
        <p:nvPicPr>
          <p:cNvPr id="18" name="bg object 18"/>
          <p:cNvPicPr/>
          <p:nvPr/>
        </p:nvPicPr>
        <p:blipFill>
          <a:blip r:embed="rId4" cstate="print"/>
          <a:stretch>
            <a:fillRect/>
          </a:stretch>
        </p:blipFill>
        <p:spPr>
          <a:xfrm>
            <a:off x="8090869" y="292038"/>
            <a:ext cx="833465" cy="812799"/>
          </a:xfrm>
          <a:prstGeom prst="rect">
            <a:avLst/>
          </a:prstGeom>
        </p:spPr>
      </p:pic>
      <p:pic>
        <p:nvPicPr>
          <p:cNvPr id="19" name="bg object 19"/>
          <p:cNvPicPr/>
          <p:nvPr/>
        </p:nvPicPr>
        <p:blipFill>
          <a:blip r:embed="rId5" cstate="print"/>
          <a:stretch>
            <a:fillRect/>
          </a:stretch>
        </p:blipFill>
        <p:spPr>
          <a:xfrm>
            <a:off x="900683" y="3797808"/>
            <a:ext cx="4032504" cy="1350264"/>
          </a:xfrm>
          <a:prstGeom prst="rect">
            <a:avLst/>
          </a:prstGeom>
        </p:spPr>
      </p:pic>
      <p:pic>
        <p:nvPicPr>
          <p:cNvPr id="20" name="bg object 20"/>
          <p:cNvPicPr/>
          <p:nvPr/>
        </p:nvPicPr>
        <p:blipFill>
          <a:blip r:embed="rId6" cstate="print"/>
          <a:stretch>
            <a:fillRect/>
          </a:stretch>
        </p:blipFill>
        <p:spPr>
          <a:xfrm>
            <a:off x="4334258" y="3797808"/>
            <a:ext cx="1005839" cy="1350264"/>
          </a:xfrm>
          <a:prstGeom prst="rect">
            <a:avLst/>
          </a:prstGeom>
        </p:spPr>
      </p:pic>
      <p:pic>
        <p:nvPicPr>
          <p:cNvPr id="21" name="bg object 21"/>
          <p:cNvPicPr/>
          <p:nvPr/>
        </p:nvPicPr>
        <p:blipFill>
          <a:blip r:embed="rId7" cstate="print"/>
          <a:stretch>
            <a:fillRect/>
          </a:stretch>
        </p:blipFill>
        <p:spPr>
          <a:xfrm>
            <a:off x="900685" y="4520183"/>
            <a:ext cx="2736341" cy="1353312"/>
          </a:xfrm>
          <a:prstGeom prst="rect">
            <a:avLst/>
          </a:prstGeom>
        </p:spPr>
      </p:pic>
      <p:pic>
        <p:nvPicPr>
          <p:cNvPr id="22" name="bg object 22"/>
          <p:cNvPicPr/>
          <p:nvPr/>
        </p:nvPicPr>
        <p:blipFill>
          <a:blip r:embed="rId8" cstate="print"/>
          <a:stretch>
            <a:fillRect/>
          </a:stretch>
        </p:blipFill>
        <p:spPr>
          <a:xfrm>
            <a:off x="3038093" y="4520183"/>
            <a:ext cx="4009644" cy="1353312"/>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3/21/2025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142923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Clip Art and Text" type="clipArtAndTx">
  <p:cSld name="Title, Clip Art and Text">
    <p:spTree>
      <p:nvGrpSpPr>
        <p:cNvPr id="1" name="Shape 41"/>
        <p:cNvGrpSpPr/>
        <p:nvPr/>
      </p:nvGrpSpPr>
      <p:grpSpPr>
        <a:xfrm>
          <a:off x="0" y="0"/>
          <a:ext cx="0" cy="0"/>
          <a:chOff x="0" y="0"/>
          <a:chExt cx="0" cy="0"/>
        </a:xfrm>
      </p:grpSpPr>
      <p:sp>
        <p:nvSpPr>
          <p:cNvPr id="42" name="Google Shape;42;p141"/>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41"/>
          <p:cNvSpPr>
            <a:spLocks noGrp="1"/>
          </p:cNvSpPr>
          <p:nvPr>
            <p:ph type="clipArt" idx="2"/>
          </p:nvPr>
        </p:nvSpPr>
        <p:spPr>
          <a:xfrm>
            <a:off x="685800" y="1981200"/>
            <a:ext cx="3810000" cy="4114800"/>
          </a:xfrm>
          <a:prstGeom prst="rect">
            <a:avLst/>
          </a:prstGeom>
          <a:noFill/>
          <a:ln>
            <a:noFill/>
          </a:ln>
        </p:spPr>
      </p:sp>
      <p:sp>
        <p:nvSpPr>
          <p:cNvPr id="44" name="Google Shape;44;p141"/>
          <p:cNvSpPr txBox="1">
            <a:spLocks noGrp="1"/>
          </p:cNvSpPr>
          <p:nvPr>
            <p:ph type="body" idx="1"/>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08610" algn="l">
              <a:spcBef>
                <a:spcPts val="360"/>
              </a:spcBef>
              <a:spcAft>
                <a:spcPts val="0"/>
              </a:spcAft>
              <a:buSzPts val="1260"/>
              <a:buChar char="⚪"/>
              <a:defRPr/>
            </a:lvl1pPr>
            <a:lvl2pPr marL="914400" lvl="1" indent="-308610" algn="l">
              <a:spcBef>
                <a:spcPts val="360"/>
              </a:spcBef>
              <a:spcAft>
                <a:spcPts val="0"/>
              </a:spcAft>
              <a:buSzPts val="1260"/>
              <a:buChar char="●"/>
              <a:defRPr/>
            </a:lvl2pPr>
            <a:lvl3pPr marL="1371600" lvl="2" indent="-302894" algn="l">
              <a:spcBef>
                <a:spcPts val="360"/>
              </a:spcBef>
              <a:spcAft>
                <a:spcPts val="0"/>
              </a:spcAft>
              <a:buSzPts val="1170"/>
              <a:buChar char="⚪"/>
              <a:defRPr/>
            </a:lvl3pPr>
            <a:lvl4pPr marL="1828800" lvl="3" indent="-308610" algn="l">
              <a:spcBef>
                <a:spcPts val="360"/>
              </a:spcBef>
              <a:spcAft>
                <a:spcPts val="0"/>
              </a:spcAft>
              <a:buSzPts val="1260"/>
              <a:buChar char="●"/>
              <a:defRPr/>
            </a:lvl4pPr>
            <a:lvl5pPr marL="2286000" lvl="4" indent="-297179" algn="l">
              <a:spcBef>
                <a:spcPts val="360"/>
              </a:spcBef>
              <a:spcAft>
                <a:spcPts val="0"/>
              </a:spcAft>
              <a:buSzPts val="1080"/>
              <a:buChar char="⚪"/>
              <a:defRPr/>
            </a:lvl5pPr>
            <a:lvl6pPr marL="2743200" lvl="5" indent="-297179" algn="l">
              <a:spcBef>
                <a:spcPts val="360"/>
              </a:spcBef>
              <a:spcAft>
                <a:spcPts val="0"/>
              </a:spcAft>
              <a:buSzPts val="1080"/>
              <a:buChar char="⚪"/>
              <a:defRPr/>
            </a:lvl6pPr>
            <a:lvl7pPr marL="3200400" lvl="6" indent="-297179" algn="l">
              <a:spcBef>
                <a:spcPts val="360"/>
              </a:spcBef>
              <a:spcAft>
                <a:spcPts val="0"/>
              </a:spcAft>
              <a:buSzPts val="1080"/>
              <a:buChar char="⚪"/>
              <a:defRPr/>
            </a:lvl7pPr>
            <a:lvl8pPr marL="3657600" lvl="7" indent="-297179" algn="l">
              <a:spcBef>
                <a:spcPts val="360"/>
              </a:spcBef>
              <a:spcAft>
                <a:spcPts val="0"/>
              </a:spcAft>
              <a:buSzPts val="1080"/>
              <a:buChar char="⚪"/>
              <a:defRPr/>
            </a:lvl8pPr>
            <a:lvl9pPr marL="4114800" lvl="8" indent="-297179" algn="l">
              <a:spcBef>
                <a:spcPts val="360"/>
              </a:spcBef>
              <a:spcAft>
                <a:spcPts val="0"/>
              </a:spcAft>
              <a:buSzPts val="1080"/>
              <a:buChar char="⚪"/>
              <a:defRPr/>
            </a:lvl9pPr>
          </a:lstStyle>
          <a:p>
            <a:endParaRPr/>
          </a:p>
        </p:txBody>
      </p:sp>
      <p:sp>
        <p:nvSpPr>
          <p:cNvPr id="45" name="Google Shape;45;p14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4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4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b" anchorCtr="0">
            <a:noAutofit/>
          </a:bodyPr>
          <a:lstStyle>
            <a:lvl1pPr marL="0" lvl="0" indent="0" algn="r">
              <a:spcBef>
                <a:spcPts val="0"/>
              </a:spcBef>
              <a:spcAft>
                <a:spcPts val="0"/>
              </a:spcAft>
              <a:buNone/>
              <a:defRPr sz="1200">
                <a:solidFill>
                  <a:schemeClr val="dk1"/>
                </a:solidFill>
                <a:latin typeface="Verdana"/>
                <a:ea typeface="Verdana"/>
                <a:cs typeface="Verdana"/>
                <a:sym typeface="Verdana"/>
              </a:defRPr>
            </a:lvl1pPr>
            <a:lvl2pPr marL="0" lvl="1" indent="0" algn="r">
              <a:spcBef>
                <a:spcPts val="0"/>
              </a:spcBef>
              <a:spcAft>
                <a:spcPts val="0"/>
              </a:spcAft>
              <a:buNone/>
              <a:defRPr sz="1200">
                <a:solidFill>
                  <a:schemeClr val="dk1"/>
                </a:solidFill>
                <a:latin typeface="Verdana"/>
                <a:ea typeface="Verdana"/>
                <a:cs typeface="Verdana"/>
                <a:sym typeface="Verdana"/>
              </a:defRPr>
            </a:lvl2pPr>
            <a:lvl3pPr marL="0" lvl="2" indent="0" algn="r">
              <a:spcBef>
                <a:spcPts val="0"/>
              </a:spcBef>
              <a:spcAft>
                <a:spcPts val="0"/>
              </a:spcAft>
              <a:buNone/>
              <a:defRPr sz="1200">
                <a:solidFill>
                  <a:schemeClr val="dk1"/>
                </a:solidFill>
                <a:latin typeface="Verdana"/>
                <a:ea typeface="Verdana"/>
                <a:cs typeface="Verdana"/>
                <a:sym typeface="Verdana"/>
              </a:defRPr>
            </a:lvl3pPr>
            <a:lvl4pPr marL="0" lvl="3" indent="0" algn="r">
              <a:spcBef>
                <a:spcPts val="0"/>
              </a:spcBef>
              <a:spcAft>
                <a:spcPts val="0"/>
              </a:spcAft>
              <a:buNone/>
              <a:defRPr sz="1200">
                <a:solidFill>
                  <a:schemeClr val="dk1"/>
                </a:solidFill>
                <a:latin typeface="Verdana"/>
                <a:ea typeface="Verdana"/>
                <a:cs typeface="Verdana"/>
                <a:sym typeface="Verdana"/>
              </a:defRPr>
            </a:lvl4pPr>
            <a:lvl5pPr marL="0" lvl="4" indent="0" algn="r">
              <a:spcBef>
                <a:spcPts val="0"/>
              </a:spcBef>
              <a:spcAft>
                <a:spcPts val="0"/>
              </a:spcAft>
              <a:buNone/>
              <a:defRPr sz="1200">
                <a:solidFill>
                  <a:schemeClr val="dk1"/>
                </a:solidFill>
                <a:latin typeface="Verdana"/>
                <a:ea typeface="Verdana"/>
                <a:cs typeface="Verdana"/>
                <a:sym typeface="Verdana"/>
              </a:defRPr>
            </a:lvl5pPr>
            <a:lvl6pPr marL="0" lvl="5" indent="0" algn="r">
              <a:spcBef>
                <a:spcPts val="0"/>
              </a:spcBef>
              <a:spcAft>
                <a:spcPts val="0"/>
              </a:spcAft>
              <a:buNone/>
              <a:defRPr sz="1200">
                <a:solidFill>
                  <a:schemeClr val="dk1"/>
                </a:solidFill>
                <a:latin typeface="Verdana"/>
                <a:ea typeface="Verdana"/>
                <a:cs typeface="Verdana"/>
                <a:sym typeface="Verdana"/>
              </a:defRPr>
            </a:lvl6pPr>
            <a:lvl7pPr marL="0" lvl="6" indent="0" algn="r">
              <a:spcBef>
                <a:spcPts val="0"/>
              </a:spcBef>
              <a:spcAft>
                <a:spcPts val="0"/>
              </a:spcAft>
              <a:buNone/>
              <a:defRPr sz="1200">
                <a:solidFill>
                  <a:schemeClr val="dk1"/>
                </a:solidFill>
                <a:latin typeface="Verdana"/>
                <a:ea typeface="Verdana"/>
                <a:cs typeface="Verdana"/>
                <a:sym typeface="Verdana"/>
              </a:defRPr>
            </a:lvl7pPr>
            <a:lvl8pPr marL="0" lvl="7" indent="0" algn="r">
              <a:spcBef>
                <a:spcPts val="0"/>
              </a:spcBef>
              <a:spcAft>
                <a:spcPts val="0"/>
              </a:spcAft>
              <a:buNone/>
              <a:defRPr sz="1200">
                <a:solidFill>
                  <a:schemeClr val="dk1"/>
                </a:solidFill>
                <a:latin typeface="Verdana"/>
                <a:ea typeface="Verdana"/>
                <a:cs typeface="Verdana"/>
                <a:sym typeface="Verdana"/>
              </a:defRPr>
            </a:lvl8pPr>
            <a:lvl9pPr marL="0" lvl="8" indent="0" algn="r">
              <a:spcBef>
                <a:spcPts val="0"/>
              </a:spcBef>
              <a:spcAft>
                <a:spcPts val="0"/>
              </a:spcAft>
              <a:buNone/>
              <a:defRPr sz="1200">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1824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a:p>
        </p:txBody>
      </p:sp>
      <p:sp>
        <p:nvSpPr>
          <p:cNvPr id="4" name="Date Placeholder 3"/>
          <p:cNvSpPr>
            <a:spLocks noGrp="1"/>
          </p:cNvSpPr>
          <p:nvPr>
            <p:ph type="dt" sz="half" idx="10"/>
          </p:nvPr>
        </p:nvSpPr>
        <p:spPr/>
        <p:txBody>
          <a:bodyPr/>
          <a:lstStyle/>
          <a:p>
            <a:fld id="{6D5F328D-0636-A546-A8BF-B34B02D9EB52}"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A7CC1-9607-FB40-BB2A-2E94B2AFB98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AU"/>
              <a:t>Click to edit Master title style</a:t>
            </a:r>
            <a:endParaRPr/>
          </a:p>
        </p:txBody>
      </p:sp>
      <p:sp>
        <p:nvSpPr>
          <p:cNvPr id="3" name="Subtitle 2"/>
          <p:cNvSpPr>
            <a:spLocks noGrp="1"/>
          </p:cNvSpPr>
          <p:nvPr>
            <p:ph type="subTitle" idx="1"/>
          </p:nvPr>
        </p:nvSpPr>
        <p:spPr>
          <a:xfrm>
            <a:off x="363538" y="4771029"/>
            <a:ext cx="8416925" cy="972671"/>
          </a:xfrm>
        </p:spPr>
        <p:txBody>
          <a:bodyPr>
            <a:normAutofit/>
          </a:bodyPr>
          <a:lstStyle>
            <a:lvl1pPr marL="0" indent="0" algn="ctr">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a:p>
        </p:txBody>
      </p:sp>
      <p:sp>
        <p:nvSpPr>
          <p:cNvPr id="4" name="Date Placeholder 3"/>
          <p:cNvSpPr>
            <a:spLocks noGrp="1"/>
          </p:cNvSpPr>
          <p:nvPr>
            <p:ph type="dt" sz="half" idx="10"/>
          </p:nvPr>
        </p:nvSpPr>
        <p:spPr/>
        <p:txBody>
          <a:bodyPr/>
          <a:lstStyle/>
          <a:p>
            <a:fld id="{6D5F328D-0636-A546-A8BF-B34B02D9EB52}"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A7CC1-9607-FB40-BB2A-2E94B2AFB98E}" type="slidenum">
              <a:rPr lang="en-US" smtClean="0"/>
              <a:pPr/>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AU"/>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6D5F328D-0636-A546-A8BF-B34B02D9EB52}"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BA7CC1-9607-FB40-BB2A-2E94B2AFB98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AU"/>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a:p>
        </p:txBody>
      </p:sp>
      <p:sp>
        <p:nvSpPr>
          <p:cNvPr id="5" name="Date Placeholder 4"/>
          <p:cNvSpPr>
            <a:spLocks noGrp="1"/>
          </p:cNvSpPr>
          <p:nvPr>
            <p:ph type="dt" sz="half" idx="10"/>
          </p:nvPr>
        </p:nvSpPr>
        <p:spPr/>
        <p:txBody>
          <a:bodyPr/>
          <a:lstStyle/>
          <a:p>
            <a:fld id="{6D5F328D-0636-A546-A8BF-B34B02D9EB52}"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BA7CC1-9607-FB40-BB2A-2E94B2AFB98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AU"/>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a:p>
        </p:txBody>
      </p:sp>
      <p:sp>
        <p:nvSpPr>
          <p:cNvPr id="7" name="Date Placeholder 6"/>
          <p:cNvSpPr>
            <a:spLocks noGrp="1"/>
          </p:cNvSpPr>
          <p:nvPr>
            <p:ph type="dt" sz="half" idx="10"/>
          </p:nvPr>
        </p:nvSpPr>
        <p:spPr/>
        <p:txBody>
          <a:bodyPr/>
          <a:lstStyle/>
          <a:p>
            <a:fld id="{6D5F328D-0636-A546-A8BF-B34B02D9EB52}" type="datetimeFigureOut">
              <a:rPr lang="en-US" smtClean="0"/>
              <a:pPr/>
              <a:t>3/21/2025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BA7CC1-9607-FB40-BB2A-2E94B2AFB98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a:p>
        </p:txBody>
      </p:sp>
      <p:sp>
        <p:nvSpPr>
          <p:cNvPr id="3" name="Date Placeholder 2"/>
          <p:cNvSpPr>
            <a:spLocks noGrp="1"/>
          </p:cNvSpPr>
          <p:nvPr>
            <p:ph type="dt" sz="half" idx="10"/>
          </p:nvPr>
        </p:nvSpPr>
        <p:spPr/>
        <p:txBody>
          <a:bodyPr/>
          <a:lstStyle/>
          <a:p>
            <a:fld id="{6D5F328D-0636-A546-A8BF-B34B02D9EB52}" type="datetimeFigureOut">
              <a:rPr lang="en-US" smtClean="0"/>
              <a:pPr/>
              <a:t>3/21/2025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BA7CC1-9607-FB40-BB2A-2E94B2AFB98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F328D-0636-A546-A8BF-B34B02D9EB52}" type="datetimeFigureOut">
              <a:rPr lang="en-US" smtClean="0"/>
              <a:pPr/>
              <a:t>3/21/2025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BA7CC1-9607-FB40-BB2A-2E94B2AFB98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AU"/>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6D5F328D-0636-A546-A8BF-B34B02D9EB52}"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AA4845-A08A-4DF4-8D99-E2E7B6D41C67}"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AU"/>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6D5F328D-0636-A546-A8BF-B34B02D9EB52}" type="datetimeFigureOut">
              <a:rPr lang="en-US" smtClean="0"/>
              <a:pPr/>
              <a:t>3/21/2025</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8ABA7CC1-9607-FB40-BB2A-2E94B2AFB98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5" r:id="rId14"/>
    <p:sldLayoutId id="2147483666" r:id="rId15"/>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www.sciencedirect.com/journal/journal-of-the-british-contact-lens-association/vol/19/issue/2" TargetMode="External"/><Relationship Id="rId2" Type="http://schemas.openxmlformats.org/officeDocument/2006/relationships/hyperlink" Target="https://www.sciencedirect.com/journal/journal-of-the-british-contact-lens-association" TargetMode="Externa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8.jp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jpg"/><Relationship Id="rId4" Type="http://schemas.openxmlformats.org/officeDocument/2006/relationships/image" Target="../media/image55.jpg"/></Relationships>
</file>

<file path=ppt/slides/_rels/slide5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jp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63.jp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65.jp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g"/><Relationship Id="rId5" Type="http://schemas.openxmlformats.org/officeDocument/2006/relationships/image" Target="../media/image72.jpeg"/><Relationship Id="rId4" Type="http://schemas.openxmlformats.org/officeDocument/2006/relationships/image" Target="../media/image71.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05D6DE-C283-E36C-2036-F34A976C0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736" y="116632"/>
            <a:ext cx="8409736" cy="434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3">
            <a:extLst>
              <a:ext uri="{FF2B5EF4-FFF2-40B4-BE49-F238E27FC236}">
                <a16:creationId xmlns:a16="http://schemas.microsoft.com/office/drawing/2014/main" id="{9FF0E013-43F4-FF67-9B04-454412E11D00}"/>
              </a:ext>
            </a:extLst>
          </p:cNvPr>
          <p:cNvSpPr>
            <a:spLocks noGrp="1"/>
          </p:cNvSpPr>
          <p:nvPr>
            <p:ph type="ctrTitle"/>
          </p:nvPr>
        </p:nvSpPr>
        <p:spPr>
          <a:xfrm>
            <a:off x="410736" y="5517232"/>
            <a:ext cx="8553752" cy="1188132"/>
          </a:xfrm>
          <a:solidFill>
            <a:srgbClr val="FCFFFF">
              <a:alpha val="75000"/>
            </a:srgbClr>
          </a:solidFill>
          <a:ln>
            <a:noFill/>
          </a:ln>
        </p:spPr>
        <p:txBody>
          <a:bodyPr>
            <a:normAutofit fontScale="90000"/>
          </a:bodyPr>
          <a:lstStyle/>
          <a:p>
            <a:br>
              <a:rPr lang="en-US" b="1" dirty="0"/>
            </a:br>
            <a:br>
              <a:rPr lang="en-US" b="1" dirty="0"/>
            </a:br>
            <a:br>
              <a:rPr lang="en-US" b="1" dirty="0">
                <a:latin typeface="+mn-lt"/>
              </a:rPr>
            </a:br>
            <a:br>
              <a:rPr lang="en-AU" sz="1350" dirty="0">
                <a:solidFill>
                  <a:schemeClr val="tx1"/>
                </a:solidFill>
              </a:rPr>
            </a:br>
            <a:br>
              <a:rPr lang="en-GB" dirty="0"/>
            </a:br>
            <a:br>
              <a:rPr lang="en-GB" sz="1650" dirty="0"/>
            </a:br>
            <a:r>
              <a:rPr lang="en-AU" sz="4400" dirty="0">
                <a:solidFill>
                  <a:srgbClr val="000000"/>
                </a:solidFill>
                <a:latin typeface="Comic Sans MS" panose="030F0702030302020204" pitchFamily="66" charset="0"/>
              </a:rPr>
              <a:t>Contact Lens hacks, tips and tricks</a:t>
            </a:r>
            <a:br>
              <a:rPr lang="en-AU" sz="3300" dirty="0">
                <a:solidFill>
                  <a:schemeClr val="tx1"/>
                </a:solidFill>
                <a:latin typeface="Comic Sans MS" panose="030F0702030302020204" pitchFamily="66" charset="0"/>
              </a:rPr>
            </a:br>
            <a:br>
              <a:rPr lang="en-AU" sz="750" dirty="0">
                <a:solidFill>
                  <a:schemeClr val="tx1"/>
                </a:solidFill>
                <a:latin typeface="Comic Sans MS" panose="030F0702030302020204" pitchFamily="66" charset="0"/>
              </a:rPr>
            </a:br>
            <a:br>
              <a:rPr lang="en-AU" sz="750" dirty="0">
                <a:solidFill>
                  <a:schemeClr val="tx1"/>
                </a:solidFill>
                <a:latin typeface="Comic Sans MS" panose="030F0702030302020204" pitchFamily="66" charset="0"/>
              </a:rPr>
            </a:br>
            <a:br>
              <a:rPr lang="en-AU" sz="750" dirty="0">
                <a:solidFill>
                  <a:schemeClr val="tx1"/>
                </a:solidFill>
                <a:latin typeface="Comic Sans MS" panose="030F0702030302020204" pitchFamily="66" charset="0"/>
              </a:rPr>
            </a:br>
            <a:br>
              <a:rPr lang="en-AU" sz="750" dirty="0">
                <a:solidFill>
                  <a:schemeClr val="tx1"/>
                </a:solidFill>
                <a:latin typeface="Comic Sans MS" panose="030F0702030302020204" pitchFamily="66" charset="0"/>
              </a:rPr>
            </a:br>
            <a:br>
              <a:rPr lang="en-AU" sz="1000" dirty="0">
                <a:solidFill>
                  <a:schemeClr val="tx1"/>
                </a:solidFill>
                <a:latin typeface="Comic Sans MS" panose="030F0702030302020204" pitchFamily="66" charset="0"/>
              </a:rPr>
            </a:br>
            <a:r>
              <a:rPr lang="en-US" sz="3600" dirty="0">
                <a:solidFill>
                  <a:schemeClr val="tx2"/>
                </a:solidFill>
                <a:latin typeface="Arial" panose="020B0604020202020204" pitchFamily="34" charset="0"/>
                <a:cs typeface="Arial" panose="020B0604020202020204" pitchFamily="34" charset="0"/>
              </a:rPr>
              <a:t>Lu</a:t>
            </a:r>
            <a:r>
              <a:rPr lang="en-AU" sz="3600" dirty="0" err="1">
                <a:solidFill>
                  <a:schemeClr val="tx2"/>
                </a:solidFill>
                <a:latin typeface="Arial" panose="020B0604020202020204" pitchFamily="34" charset="0"/>
                <a:cs typeface="Arial" panose="020B0604020202020204" pitchFamily="34" charset="0"/>
              </a:rPr>
              <a:t>ke</a:t>
            </a:r>
            <a:r>
              <a:rPr lang="en-AU" sz="3600" dirty="0">
                <a:solidFill>
                  <a:schemeClr val="tx2"/>
                </a:solidFill>
                <a:latin typeface="Arial" panose="020B0604020202020204" pitchFamily="34" charset="0"/>
                <a:cs typeface="Arial" panose="020B0604020202020204" pitchFamily="34" charset="0"/>
              </a:rPr>
              <a:t> Arundel</a:t>
            </a:r>
            <a:br>
              <a:rPr lang="en-AU" sz="4000" dirty="0">
                <a:solidFill>
                  <a:schemeClr val="tx2"/>
                </a:solidFill>
                <a:latin typeface="Arial" panose="020B0604020202020204" pitchFamily="34" charset="0"/>
                <a:cs typeface="Arial" panose="020B0604020202020204" pitchFamily="34" charset="0"/>
              </a:rPr>
            </a:br>
            <a:r>
              <a:rPr lang="en-AU" sz="1800" dirty="0" err="1">
                <a:solidFill>
                  <a:schemeClr val="tx2"/>
                </a:solidFill>
                <a:latin typeface="Arial" panose="020B0604020202020204" pitchFamily="34" charset="0"/>
                <a:cs typeface="Arial" panose="020B0604020202020204" pitchFamily="34" charset="0"/>
              </a:rPr>
              <a:t>BAppSci</a:t>
            </a:r>
            <a:r>
              <a:rPr lang="en-AU" sz="1800" dirty="0">
                <a:solidFill>
                  <a:schemeClr val="tx2"/>
                </a:solidFill>
                <a:latin typeface="Arial" panose="020B0604020202020204" pitchFamily="34" charset="0"/>
                <a:cs typeface="Arial" panose="020B0604020202020204" pitchFamily="34" charset="0"/>
              </a:rPr>
              <a:t>(</a:t>
            </a:r>
            <a:r>
              <a:rPr lang="en-AU" sz="1800" dirty="0" err="1">
                <a:solidFill>
                  <a:schemeClr val="tx2"/>
                </a:solidFill>
                <a:latin typeface="Arial" panose="020B0604020202020204" pitchFamily="34" charset="0"/>
                <a:cs typeface="Arial" panose="020B0604020202020204" pitchFamily="34" charset="0"/>
              </a:rPr>
              <a:t>Optom</a:t>
            </a:r>
            <a:r>
              <a:rPr lang="en-AU" sz="1800" dirty="0">
                <a:solidFill>
                  <a:schemeClr val="tx2"/>
                </a:solidFill>
                <a:latin typeface="Arial" panose="020B0604020202020204" pitchFamily="34" charset="0"/>
                <a:cs typeface="Arial" panose="020B0604020202020204" pitchFamily="34" charset="0"/>
              </a:rPr>
              <a:t>)Hons, FCCLSA, FBCLA, FIACLE, GCOT, CASA CO </a:t>
            </a:r>
            <a:br>
              <a:rPr lang="en-AU" sz="1800" dirty="0">
                <a:solidFill>
                  <a:schemeClr val="tx2"/>
                </a:solidFill>
                <a:latin typeface="Arial" panose="020B0604020202020204" pitchFamily="34" charset="0"/>
                <a:cs typeface="Arial" panose="020B0604020202020204" pitchFamily="34" charset="0"/>
              </a:rPr>
            </a:br>
            <a:r>
              <a:rPr lang="en-AU" sz="1800" dirty="0" err="1">
                <a:solidFill>
                  <a:schemeClr val="tx2"/>
                </a:solidFill>
                <a:latin typeface="Arial" panose="020B0604020202020204" pitchFamily="34" charset="0"/>
                <a:cs typeface="Arial" panose="020B0604020202020204" pitchFamily="34" charset="0"/>
              </a:rPr>
              <a:t>AdjAssProf</a:t>
            </a:r>
            <a:r>
              <a:rPr lang="en-AU" sz="1800" dirty="0">
                <a:solidFill>
                  <a:schemeClr val="tx2"/>
                </a:solidFill>
                <a:latin typeface="Arial" panose="020B0604020202020204" pitchFamily="34" charset="0"/>
                <a:cs typeface="Arial" panose="020B0604020202020204" pitchFamily="34" charset="0"/>
              </a:rPr>
              <a:t> University of St Louis-Missouri</a:t>
            </a:r>
            <a:endParaRPr lang="en-GB"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4867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6BE40-B3C6-5E8C-B145-3737078E50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9F1275-C81A-18F6-D961-778AD7A32EE0}"/>
              </a:ext>
            </a:extLst>
          </p:cNvPr>
          <p:cNvSpPr>
            <a:spLocks noGrp="1"/>
          </p:cNvSpPr>
          <p:nvPr>
            <p:ph type="title"/>
          </p:nvPr>
        </p:nvSpPr>
        <p:spPr>
          <a:xfrm>
            <a:off x="-612576" y="-171400"/>
            <a:ext cx="8042276" cy="1336956"/>
          </a:xfrm>
        </p:spPr>
        <p:txBody>
          <a:bodyPr/>
          <a:lstStyle/>
          <a:p>
            <a:r>
              <a:rPr lang="en-AU" dirty="0"/>
              <a:t>Choose your targets</a:t>
            </a:r>
          </a:p>
        </p:txBody>
      </p:sp>
      <p:sp>
        <p:nvSpPr>
          <p:cNvPr id="3" name="Content Placeholder 2">
            <a:extLst>
              <a:ext uri="{FF2B5EF4-FFF2-40B4-BE49-F238E27FC236}">
                <a16:creationId xmlns:a16="http://schemas.microsoft.com/office/drawing/2014/main" id="{E26A95CC-365A-82B7-FC10-E2361386B954}"/>
              </a:ext>
            </a:extLst>
          </p:cNvPr>
          <p:cNvSpPr>
            <a:spLocks noGrp="1"/>
          </p:cNvSpPr>
          <p:nvPr>
            <p:ph idx="1"/>
          </p:nvPr>
        </p:nvSpPr>
        <p:spPr>
          <a:xfrm>
            <a:off x="549274" y="1600200"/>
            <a:ext cx="8343205" cy="4997151"/>
          </a:xfrm>
        </p:spPr>
        <p:txBody>
          <a:bodyPr>
            <a:normAutofit/>
          </a:bodyPr>
          <a:lstStyle/>
          <a:p>
            <a:pPr marL="0" indent="0">
              <a:buNone/>
            </a:pPr>
            <a:r>
              <a:rPr lang="en-AU" sz="5400" b="1" dirty="0">
                <a:solidFill>
                  <a:schemeClr val="tx1"/>
                </a:solidFill>
                <a:latin typeface="Arial" panose="020B0604020202020204" pitchFamily="34" charset="0"/>
                <a:cs typeface="Arial" panose="020B0604020202020204" pitchFamily="34" charset="0"/>
              </a:rPr>
              <a:t>2) Kids - cheating</a:t>
            </a:r>
          </a:p>
          <a:p>
            <a:endParaRPr lang="en-AU"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99421B45-9711-8285-829D-96C6EC3E0537}"/>
              </a:ext>
            </a:extLst>
          </p:cNvPr>
          <p:cNvPicPr>
            <a:picLocks noChangeAspect="1"/>
          </p:cNvPicPr>
          <p:nvPr/>
        </p:nvPicPr>
        <p:blipFill>
          <a:blip r:embed="rId2"/>
          <a:stretch>
            <a:fillRect/>
          </a:stretch>
        </p:blipFill>
        <p:spPr>
          <a:xfrm>
            <a:off x="7164288" y="0"/>
            <a:ext cx="1979712" cy="1401694"/>
          </a:xfrm>
          <a:prstGeom prst="rect">
            <a:avLst/>
          </a:prstGeom>
        </p:spPr>
      </p:pic>
      <p:pic>
        <p:nvPicPr>
          <p:cNvPr id="6" name="Picture 6">
            <a:extLst>
              <a:ext uri="{FF2B5EF4-FFF2-40B4-BE49-F238E27FC236}">
                <a16:creationId xmlns:a16="http://schemas.microsoft.com/office/drawing/2014/main" id="{65A3E31D-6A0F-ED1C-69EB-9C67814D0C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0" y="2610671"/>
            <a:ext cx="6737056" cy="4125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876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68B626-AFB5-00AF-077D-244298D0C802}"/>
              </a:ext>
            </a:extLst>
          </p:cNvPr>
          <p:cNvPicPr>
            <a:picLocks noChangeAspect="1"/>
          </p:cNvPicPr>
          <p:nvPr/>
        </p:nvPicPr>
        <p:blipFill>
          <a:blip r:embed="rId2"/>
          <a:stretch>
            <a:fillRect/>
          </a:stretch>
        </p:blipFill>
        <p:spPr>
          <a:xfrm>
            <a:off x="323528" y="188640"/>
            <a:ext cx="8496944" cy="6519206"/>
          </a:xfrm>
          <a:prstGeom prst="rect">
            <a:avLst/>
          </a:prstGeom>
        </p:spPr>
      </p:pic>
    </p:spTree>
    <p:extLst>
      <p:ext uri="{BB962C8B-B14F-4D97-AF65-F5344CB8AC3E}">
        <p14:creationId xmlns:p14="http://schemas.microsoft.com/office/powerpoint/2010/main" val="2405782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2E32D-40E4-F562-568A-1DD01B854C7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F15DBB4-8EE0-3B91-33B7-44F7D957008A}"/>
              </a:ext>
            </a:extLst>
          </p:cNvPr>
          <p:cNvPicPr>
            <a:picLocks noChangeAspect="1"/>
          </p:cNvPicPr>
          <p:nvPr/>
        </p:nvPicPr>
        <p:blipFill>
          <a:blip r:embed="rId2"/>
          <a:stretch>
            <a:fillRect/>
          </a:stretch>
        </p:blipFill>
        <p:spPr>
          <a:xfrm>
            <a:off x="323528" y="188640"/>
            <a:ext cx="8496944" cy="6519206"/>
          </a:xfrm>
          <a:prstGeom prst="rect">
            <a:avLst/>
          </a:prstGeom>
        </p:spPr>
      </p:pic>
      <p:cxnSp>
        <p:nvCxnSpPr>
          <p:cNvPr id="7" name="Straight Arrow Connector 6">
            <a:extLst>
              <a:ext uri="{FF2B5EF4-FFF2-40B4-BE49-F238E27FC236}">
                <a16:creationId xmlns:a16="http://schemas.microsoft.com/office/drawing/2014/main" id="{206E72ED-C6FF-1439-2FC0-C7A9C7AD6A6F}"/>
              </a:ext>
            </a:extLst>
          </p:cNvPr>
          <p:cNvCxnSpPr/>
          <p:nvPr/>
        </p:nvCxnSpPr>
        <p:spPr>
          <a:xfrm flipH="1">
            <a:off x="3851920" y="2780928"/>
            <a:ext cx="1368152" cy="0"/>
          </a:xfrm>
          <a:prstGeom prst="straightConnector1">
            <a:avLst/>
          </a:prstGeom>
          <a:ln w="88900">
            <a:solidFill>
              <a:srgbClr val="FF0000">
                <a:alpha val="97000"/>
              </a:srgbClr>
            </a:solidFill>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0F02800D-CC47-F1D9-B3F5-9A0C78D5C8A0}"/>
              </a:ext>
            </a:extLst>
          </p:cNvPr>
          <p:cNvSpPr txBox="1"/>
          <p:nvPr/>
        </p:nvSpPr>
        <p:spPr>
          <a:xfrm>
            <a:off x="3275856" y="1196752"/>
            <a:ext cx="4172681" cy="584775"/>
          </a:xfrm>
          <a:prstGeom prst="rect">
            <a:avLst/>
          </a:prstGeom>
          <a:noFill/>
        </p:spPr>
        <p:txBody>
          <a:bodyPr wrap="none" rtlCol="0">
            <a:spAutoFit/>
          </a:bodyPr>
          <a:lstStyle/>
          <a:p>
            <a:r>
              <a:rPr lang="en-AU" sz="3200" b="1" dirty="0">
                <a:solidFill>
                  <a:srgbClr val="FF0000"/>
                </a:solidFill>
                <a:latin typeface="Arial" panose="020B0604020202020204" pitchFamily="34" charset="0"/>
                <a:cs typeface="Arial" panose="020B0604020202020204" pitchFamily="34" charset="0"/>
              </a:rPr>
              <a:t>MYOPIA CONTROL !</a:t>
            </a:r>
          </a:p>
        </p:txBody>
      </p:sp>
      <p:cxnSp>
        <p:nvCxnSpPr>
          <p:cNvPr id="2" name="Straight Arrow Connector 1">
            <a:extLst>
              <a:ext uri="{FF2B5EF4-FFF2-40B4-BE49-F238E27FC236}">
                <a16:creationId xmlns:a16="http://schemas.microsoft.com/office/drawing/2014/main" id="{B7C20A53-0E28-F497-928A-5248FFC07F78}"/>
              </a:ext>
            </a:extLst>
          </p:cNvPr>
          <p:cNvCxnSpPr>
            <a:cxnSpLocks/>
          </p:cNvCxnSpPr>
          <p:nvPr/>
        </p:nvCxnSpPr>
        <p:spPr>
          <a:xfrm flipH="1">
            <a:off x="5724128" y="3645024"/>
            <a:ext cx="2520280" cy="0"/>
          </a:xfrm>
          <a:prstGeom prst="straightConnector1">
            <a:avLst/>
          </a:prstGeom>
          <a:ln w="88900">
            <a:solidFill>
              <a:srgbClr val="7030A0">
                <a:alpha val="97000"/>
              </a:srgb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806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4D15E-C425-E677-D085-1E608881AC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F7807D-C5CC-3522-3127-AFF23D030A0D}"/>
              </a:ext>
            </a:extLst>
          </p:cNvPr>
          <p:cNvSpPr>
            <a:spLocks noGrp="1"/>
          </p:cNvSpPr>
          <p:nvPr>
            <p:ph type="title"/>
          </p:nvPr>
        </p:nvSpPr>
        <p:spPr>
          <a:xfrm>
            <a:off x="-468560" y="-148844"/>
            <a:ext cx="8042276" cy="1336956"/>
          </a:xfrm>
        </p:spPr>
        <p:txBody>
          <a:bodyPr/>
          <a:lstStyle/>
          <a:p>
            <a:r>
              <a:rPr lang="en-AU" dirty="0">
                <a:latin typeface="Arial" panose="020B0604020202020204" pitchFamily="34" charset="0"/>
                <a:cs typeface="Arial" panose="020B0604020202020204" pitchFamily="34" charset="0"/>
              </a:rPr>
              <a:t>What’s holding you back?</a:t>
            </a:r>
          </a:p>
        </p:txBody>
      </p:sp>
      <p:sp>
        <p:nvSpPr>
          <p:cNvPr id="3" name="Content Placeholder 2">
            <a:extLst>
              <a:ext uri="{FF2B5EF4-FFF2-40B4-BE49-F238E27FC236}">
                <a16:creationId xmlns:a16="http://schemas.microsoft.com/office/drawing/2014/main" id="{0D81FB64-89F4-BBD1-0785-8FCEDC2658E6}"/>
              </a:ext>
            </a:extLst>
          </p:cNvPr>
          <p:cNvSpPr>
            <a:spLocks noGrp="1"/>
          </p:cNvSpPr>
          <p:nvPr>
            <p:ph idx="1"/>
          </p:nvPr>
        </p:nvSpPr>
        <p:spPr>
          <a:xfrm>
            <a:off x="549274" y="1600200"/>
            <a:ext cx="8343205" cy="4997151"/>
          </a:xfrm>
        </p:spPr>
        <p:txBody>
          <a:bodyPr>
            <a:normAutofit fontScale="32500" lnSpcReduction="20000"/>
          </a:bodyPr>
          <a:lstStyle/>
          <a:p>
            <a:pPr marL="0" indent="0">
              <a:buNone/>
            </a:pPr>
            <a:r>
              <a:rPr lang="en-AU" sz="11100" b="1" dirty="0">
                <a:solidFill>
                  <a:schemeClr val="tx1"/>
                </a:solidFill>
                <a:latin typeface="Arial" panose="020B0604020202020204" pitchFamily="34" charset="0"/>
                <a:cs typeface="Arial" panose="020B0604020202020204" pitchFamily="34" charset="0"/>
              </a:rPr>
              <a:t>2) Kids - </a:t>
            </a:r>
            <a:r>
              <a:rPr lang="en-AU" sz="8600" b="1" dirty="0">
                <a:solidFill>
                  <a:schemeClr val="tx1"/>
                </a:solidFill>
                <a:latin typeface="Arial" panose="020B0604020202020204" pitchFamily="34" charset="0"/>
                <a:cs typeface="Arial" panose="020B0604020202020204" pitchFamily="34" charset="0"/>
              </a:rPr>
              <a:t>Safety?</a:t>
            </a:r>
          </a:p>
          <a:p>
            <a:pPr marL="0" indent="0">
              <a:buNone/>
            </a:pPr>
            <a:r>
              <a:rPr lang="en-AU" sz="12300" dirty="0">
                <a:solidFill>
                  <a:schemeClr val="tx1"/>
                </a:solidFill>
                <a:latin typeface="Arial" panose="020B0604020202020204" pitchFamily="34" charset="0"/>
                <a:cs typeface="Arial" panose="020B0604020202020204" pitchFamily="34" charset="0"/>
              </a:rPr>
              <a:t>Meta analysis from M </a:t>
            </a:r>
            <a:r>
              <a:rPr lang="en-AU" sz="12300" dirty="0" err="1">
                <a:solidFill>
                  <a:schemeClr val="tx1"/>
                </a:solidFill>
                <a:latin typeface="Arial" panose="020B0604020202020204" pitchFamily="34" charset="0"/>
                <a:cs typeface="Arial" panose="020B0604020202020204" pitchFamily="34" charset="0"/>
              </a:rPr>
              <a:t>Bullimore</a:t>
            </a:r>
            <a:r>
              <a:rPr lang="en-AU" sz="12300" dirty="0">
                <a:solidFill>
                  <a:schemeClr val="tx1"/>
                </a:solidFill>
                <a:latin typeface="Arial" panose="020B0604020202020204" pitchFamily="34" charset="0"/>
                <a:cs typeface="Arial" panose="020B0604020202020204" pitchFamily="34" charset="0"/>
              </a:rPr>
              <a:t>: </a:t>
            </a:r>
          </a:p>
          <a:p>
            <a:pPr marL="0" indent="0">
              <a:buNone/>
            </a:pPr>
            <a:r>
              <a:rPr lang="en-AU" sz="12300" dirty="0">
                <a:solidFill>
                  <a:srgbClr val="FF0000"/>
                </a:solidFill>
                <a:latin typeface="Arial" panose="020B0604020202020204" pitchFamily="34" charset="0"/>
                <a:cs typeface="Arial" panose="020B0604020202020204" pitchFamily="34" charset="0"/>
              </a:rPr>
              <a:t>Kids can wear lenses safely! </a:t>
            </a:r>
            <a:endParaRPr lang="en-AU" sz="12300" dirty="0">
              <a:solidFill>
                <a:schemeClr val="tx1"/>
              </a:solidFill>
              <a:latin typeface="Arial" panose="020B0604020202020204" pitchFamily="34" charset="0"/>
              <a:cs typeface="Arial" panose="020B0604020202020204" pitchFamily="34" charset="0"/>
            </a:endParaRPr>
          </a:p>
          <a:p>
            <a:r>
              <a:rPr lang="en-US" sz="6000" dirty="0">
                <a:solidFill>
                  <a:srgbClr val="232323"/>
                </a:solidFill>
                <a:latin typeface="Biennale"/>
              </a:rPr>
              <a:t>Microbial keratitis (MK) or inflammatory complications </a:t>
            </a:r>
            <a:r>
              <a:rPr lang="en-US" sz="6000" b="1" dirty="0">
                <a:solidFill>
                  <a:srgbClr val="232323"/>
                </a:solidFill>
                <a:latin typeface="Biennale"/>
              </a:rPr>
              <a:t>no higher than adults </a:t>
            </a:r>
          </a:p>
          <a:p>
            <a:r>
              <a:rPr lang="en-US" sz="6000" b="1" dirty="0">
                <a:solidFill>
                  <a:srgbClr val="232323"/>
                </a:solidFill>
                <a:latin typeface="Biennale"/>
              </a:rPr>
              <a:t>Lower rate of infection in children than teens and adults</a:t>
            </a:r>
            <a:r>
              <a:rPr lang="en-US" sz="6000" dirty="0">
                <a:solidFill>
                  <a:srgbClr val="232323"/>
                </a:solidFill>
                <a:latin typeface="Biennale"/>
              </a:rPr>
              <a:t>, which was attributed not to physiology but to better compliance and closer parental supervision.</a:t>
            </a:r>
            <a:endParaRPr lang="en-US" sz="5400" dirty="0">
              <a:solidFill>
                <a:schemeClr val="tx1"/>
              </a:solidFill>
              <a:latin typeface="Arial" panose="020B0604020202020204" pitchFamily="34" charset="0"/>
              <a:cs typeface="Arial" panose="020B0604020202020204" pitchFamily="34" charset="0"/>
            </a:endParaRPr>
          </a:p>
          <a:p>
            <a:pPr marL="0" indent="0">
              <a:buNone/>
            </a:pPr>
            <a:endParaRPr lang="en-US" sz="5400" dirty="0">
              <a:solidFill>
                <a:schemeClr val="tx1"/>
              </a:solidFill>
              <a:latin typeface="Arial" panose="020B0604020202020204" pitchFamily="34" charset="0"/>
              <a:cs typeface="Arial" panose="020B0604020202020204" pitchFamily="34" charset="0"/>
            </a:endParaRPr>
          </a:p>
          <a:p>
            <a:pPr marL="0" indent="0">
              <a:buNone/>
            </a:pPr>
            <a:r>
              <a:rPr lang="en-US" sz="5400" dirty="0">
                <a:solidFill>
                  <a:schemeClr val="tx1"/>
                </a:solidFill>
                <a:latin typeface="Arial" panose="020B0604020202020204" pitchFamily="34" charset="0"/>
                <a:cs typeface="Arial" panose="020B0604020202020204" pitchFamily="34" charset="0"/>
              </a:rPr>
              <a:t>The Safety of Soft Contact Lenses in Children. M. </a:t>
            </a:r>
            <a:r>
              <a:rPr lang="en-US" sz="5400" dirty="0" err="1">
                <a:solidFill>
                  <a:schemeClr val="tx1"/>
                </a:solidFill>
                <a:latin typeface="Arial" panose="020B0604020202020204" pitchFamily="34" charset="0"/>
                <a:cs typeface="Arial" panose="020B0604020202020204" pitchFamily="34" charset="0"/>
              </a:rPr>
              <a:t>Bullimore</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Optom</a:t>
            </a:r>
            <a:r>
              <a:rPr lang="en-US" sz="5400" dirty="0">
                <a:solidFill>
                  <a:schemeClr val="tx1"/>
                </a:solidFill>
                <a:latin typeface="Arial" panose="020B0604020202020204" pitchFamily="34" charset="0"/>
                <a:cs typeface="Arial" panose="020B0604020202020204" pitchFamily="34" charset="0"/>
              </a:rPr>
              <a:t> Vis Sci, 2017 May 16;94(6) 638-684 </a:t>
            </a:r>
          </a:p>
          <a:p>
            <a:endParaRPr lang="en-AU"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DA7473E-0C90-DB19-A1B8-F487D7266AB6}"/>
              </a:ext>
            </a:extLst>
          </p:cNvPr>
          <p:cNvPicPr>
            <a:picLocks noChangeAspect="1"/>
          </p:cNvPicPr>
          <p:nvPr/>
        </p:nvPicPr>
        <p:blipFill>
          <a:blip r:embed="rId2"/>
          <a:stretch>
            <a:fillRect/>
          </a:stretch>
        </p:blipFill>
        <p:spPr>
          <a:xfrm>
            <a:off x="7164288" y="0"/>
            <a:ext cx="1979712" cy="1401694"/>
          </a:xfrm>
          <a:prstGeom prst="rect">
            <a:avLst/>
          </a:prstGeom>
        </p:spPr>
      </p:pic>
    </p:spTree>
    <p:extLst>
      <p:ext uri="{BB962C8B-B14F-4D97-AF65-F5344CB8AC3E}">
        <p14:creationId xmlns:p14="http://schemas.microsoft.com/office/powerpoint/2010/main" val="141528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14D15E-C425-E677-D085-1E608881AC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F7807D-C5CC-3522-3127-AFF23D030A0D}"/>
              </a:ext>
            </a:extLst>
          </p:cNvPr>
          <p:cNvSpPr>
            <a:spLocks noGrp="1"/>
          </p:cNvSpPr>
          <p:nvPr>
            <p:ph type="title"/>
          </p:nvPr>
        </p:nvSpPr>
        <p:spPr>
          <a:xfrm>
            <a:off x="-468560" y="-148844"/>
            <a:ext cx="8042276" cy="1336956"/>
          </a:xfrm>
        </p:spPr>
        <p:txBody>
          <a:bodyPr/>
          <a:lstStyle/>
          <a:p>
            <a:r>
              <a:rPr lang="en-AU" dirty="0">
                <a:latin typeface="Arial" panose="020B0604020202020204" pitchFamily="34" charset="0"/>
                <a:cs typeface="Arial" panose="020B0604020202020204" pitchFamily="34" charset="0"/>
              </a:rPr>
              <a:t>What’s holding you back?</a:t>
            </a:r>
          </a:p>
        </p:txBody>
      </p:sp>
      <p:sp>
        <p:nvSpPr>
          <p:cNvPr id="3" name="Content Placeholder 2">
            <a:extLst>
              <a:ext uri="{FF2B5EF4-FFF2-40B4-BE49-F238E27FC236}">
                <a16:creationId xmlns:a16="http://schemas.microsoft.com/office/drawing/2014/main" id="{0D81FB64-89F4-BBD1-0785-8FCEDC2658E6}"/>
              </a:ext>
            </a:extLst>
          </p:cNvPr>
          <p:cNvSpPr>
            <a:spLocks noGrp="1"/>
          </p:cNvSpPr>
          <p:nvPr>
            <p:ph idx="1"/>
          </p:nvPr>
        </p:nvSpPr>
        <p:spPr>
          <a:xfrm>
            <a:off x="549274" y="1600200"/>
            <a:ext cx="8343205" cy="4997151"/>
          </a:xfrm>
        </p:spPr>
        <p:txBody>
          <a:bodyPr>
            <a:normAutofit fontScale="40000" lnSpcReduction="20000"/>
          </a:bodyPr>
          <a:lstStyle/>
          <a:p>
            <a:pPr marL="0" indent="0">
              <a:buNone/>
            </a:pPr>
            <a:r>
              <a:rPr lang="en-AU" sz="9300" b="1" dirty="0">
                <a:solidFill>
                  <a:schemeClr val="tx1"/>
                </a:solidFill>
                <a:latin typeface="Arial" panose="020B0604020202020204" pitchFamily="34" charset="0"/>
                <a:cs typeface="Arial" panose="020B0604020202020204" pitchFamily="34" charset="0"/>
              </a:rPr>
              <a:t>2) Kids - </a:t>
            </a:r>
            <a:r>
              <a:rPr lang="en-AU" sz="7000" b="1" dirty="0">
                <a:solidFill>
                  <a:schemeClr val="tx1"/>
                </a:solidFill>
                <a:latin typeface="Arial" panose="020B0604020202020204" pitchFamily="34" charset="0"/>
                <a:cs typeface="Arial" panose="020B0604020202020204" pitchFamily="34" charset="0"/>
              </a:rPr>
              <a:t>Chair time?</a:t>
            </a:r>
          </a:p>
          <a:p>
            <a:pPr marL="0" indent="0">
              <a:buNone/>
            </a:pPr>
            <a:r>
              <a:rPr lang="en-US" sz="6000" b="1" i="0" dirty="0">
                <a:solidFill>
                  <a:srgbClr val="212121"/>
                </a:solidFill>
                <a:effectLst/>
                <a:latin typeface="BlinkMacSystemFont"/>
              </a:rPr>
              <a:t>The total chair time for children is approximately 15 min longer than teens, but most of that difference is explained by longer time spent teaching children insertion and removal. </a:t>
            </a:r>
          </a:p>
          <a:p>
            <a:pPr marL="0" indent="0">
              <a:buNone/>
            </a:pPr>
            <a:r>
              <a:rPr lang="en-US" sz="6000" b="0" i="0" dirty="0">
                <a:solidFill>
                  <a:srgbClr val="212121"/>
                </a:solidFill>
                <a:effectLst/>
                <a:latin typeface="BlinkMacSystemFont"/>
              </a:rPr>
              <a:t>Because insertion and removal is generally taught by staff members, the eye care practitioner's time with the patient is similar between children and teens. </a:t>
            </a:r>
          </a:p>
          <a:p>
            <a:pPr marL="0" indent="0">
              <a:buNone/>
            </a:pPr>
            <a:r>
              <a:rPr lang="en-US" sz="6000" b="1" i="0" dirty="0">
                <a:solidFill>
                  <a:srgbClr val="212121"/>
                </a:solidFill>
                <a:effectLst/>
                <a:latin typeface="BlinkMacSystemFont"/>
              </a:rPr>
              <a:t>Eye care practitioners should consider routinely offering contact lenses as a treatment option, even for children 8 years old.</a:t>
            </a:r>
          </a:p>
          <a:p>
            <a:pPr marL="0" indent="0">
              <a:buNone/>
            </a:pPr>
            <a:endParaRPr lang="en-US" sz="6000" dirty="0">
              <a:solidFill>
                <a:srgbClr val="212121"/>
              </a:solidFill>
              <a:latin typeface="BlinkMacSystemFont"/>
              <a:cs typeface="Arial" panose="020B0604020202020204" pitchFamily="34" charset="0"/>
            </a:endParaRPr>
          </a:p>
          <a:p>
            <a:pPr marL="0" indent="0" algn="l">
              <a:buNone/>
            </a:pPr>
            <a:r>
              <a:rPr lang="en-US" sz="2800" b="1" i="0" dirty="0">
                <a:solidFill>
                  <a:srgbClr val="212121"/>
                </a:solidFill>
                <a:effectLst/>
                <a:latin typeface="Merriweather" panose="00000500000000000000" pitchFamily="2" charset="0"/>
              </a:rPr>
              <a:t>Contact Lenses in Pediatrics (CLIP) Study: chair time and ocular health. J. Walline et al. O; 84(9)</a:t>
            </a:r>
            <a:r>
              <a:rPr lang="en-US" sz="2800" b="1" i="0" dirty="0" err="1">
                <a:solidFill>
                  <a:srgbClr val="212121"/>
                </a:solidFill>
                <a:effectLst/>
                <a:latin typeface="Merriweather" panose="00000500000000000000" pitchFamily="2" charset="0"/>
              </a:rPr>
              <a:t>ptom</a:t>
            </a:r>
            <a:r>
              <a:rPr lang="en-US" sz="2800" b="1" i="0" dirty="0">
                <a:solidFill>
                  <a:srgbClr val="212121"/>
                </a:solidFill>
                <a:effectLst/>
                <a:latin typeface="Merriweather" panose="00000500000000000000" pitchFamily="2" charset="0"/>
              </a:rPr>
              <a:t> Vis Sci. 2007 Sep 896-902.</a:t>
            </a:r>
          </a:p>
          <a:p>
            <a:endParaRPr lang="en-AU"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4DA7473E-0C90-DB19-A1B8-F487D7266AB6}"/>
              </a:ext>
            </a:extLst>
          </p:cNvPr>
          <p:cNvPicPr>
            <a:picLocks noChangeAspect="1"/>
          </p:cNvPicPr>
          <p:nvPr/>
        </p:nvPicPr>
        <p:blipFill>
          <a:blip r:embed="rId2"/>
          <a:stretch>
            <a:fillRect/>
          </a:stretch>
        </p:blipFill>
        <p:spPr>
          <a:xfrm>
            <a:off x="7164288" y="0"/>
            <a:ext cx="1979712" cy="1401694"/>
          </a:xfrm>
          <a:prstGeom prst="rect">
            <a:avLst/>
          </a:prstGeom>
        </p:spPr>
      </p:pic>
    </p:spTree>
    <p:extLst>
      <p:ext uri="{BB962C8B-B14F-4D97-AF65-F5344CB8AC3E}">
        <p14:creationId xmlns:p14="http://schemas.microsoft.com/office/powerpoint/2010/main" val="1321523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9926A-268D-BB33-EAAC-F7353CFAF0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A1A7C4-7CD4-B2D5-5D6F-A522598C585D}"/>
              </a:ext>
            </a:extLst>
          </p:cNvPr>
          <p:cNvSpPr>
            <a:spLocks noGrp="1"/>
          </p:cNvSpPr>
          <p:nvPr>
            <p:ph type="title"/>
          </p:nvPr>
        </p:nvSpPr>
        <p:spPr>
          <a:xfrm>
            <a:off x="549275" y="228600"/>
            <a:ext cx="8042276" cy="911132"/>
          </a:xfrm>
        </p:spPr>
        <p:txBody>
          <a:bodyPr/>
          <a:lstStyle/>
          <a:p>
            <a:r>
              <a:rPr lang="en-US" dirty="0">
                <a:latin typeface="Arial" panose="020B0604020202020204" pitchFamily="34" charset="0"/>
                <a:cs typeface="Arial" panose="020B0604020202020204" pitchFamily="34" charset="0"/>
              </a:rPr>
              <a:t>Elective CL / general tips</a:t>
            </a:r>
          </a:p>
        </p:txBody>
      </p:sp>
      <p:sp>
        <p:nvSpPr>
          <p:cNvPr id="3" name="Vertical Text Placeholder 2">
            <a:extLst>
              <a:ext uri="{FF2B5EF4-FFF2-40B4-BE49-F238E27FC236}">
                <a16:creationId xmlns:a16="http://schemas.microsoft.com/office/drawing/2014/main" id="{62EE5ECF-33D7-2A3A-FA59-350086BAAC07}"/>
              </a:ext>
            </a:extLst>
          </p:cNvPr>
          <p:cNvSpPr>
            <a:spLocks noGrp="1"/>
          </p:cNvSpPr>
          <p:nvPr>
            <p:ph type="body" orient="vert" idx="1"/>
          </p:nvPr>
        </p:nvSpPr>
        <p:spPr>
          <a:xfrm>
            <a:off x="228600" y="1371600"/>
            <a:ext cx="8686800" cy="4952999"/>
          </a:xfrm>
        </p:spPr>
        <p:txBody>
          <a:bodyPr vert="horz">
            <a:normAutofit lnSpcReduction="10000"/>
          </a:bodyPr>
          <a:lstStyle/>
          <a:p>
            <a:r>
              <a:rPr lang="en-US" sz="3176" dirty="0" err="1">
                <a:solidFill>
                  <a:schemeClr val="tx1"/>
                </a:solidFill>
                <a:latin typeface="Arial" panose="020B0604020202020204" pitchFamily="34" charset="0"/>
                <a:cs typeface="Arial" panose="020B0604020202020204" pitchFamily="34" charset="0"/>
              </a:rPr>
              <a:t>NaFl</a:t>
            </a:r>
            <a:r>
              <a:rPr lang="en-US" sz="3176" dirty="0">
                <a:solidFill>
                  <a:schemeClr val="tx1"/>
                </a:solidFill>
                <a:latin typeface="Arial" panose="020B0604020202020204" pitchFamily="34" charset="0"/>
                <a:cs typeface="Arial" panose="020B0604020202020204" pitchFamily="34" charset="0"/>
              </a:rPr>
              <a:t> instillation: great indicator of ‘fit’ difficulty</a:t>
            </a:r>
          </a:p>
          <a:p>
            <a:r>
              <a:rPr lang="en-US" sz="3176" dirty="0">
                <a:solidFill>
                  <a:schemeClr val="tx1"/>
                </a:solidFill>
                <a:latin typeface="Arial" panose="020B0604020202020204" pitchFamily="34" charset="0"/>
                <a:cs typeface="Arial" panose="020B0604020202020204" pitchFamily="34" charset="0"/>
              </a:rPr>
              <a:t>Sometimes </a:t>
            </a:r>
            <a:r>
              <a:rPr lang="en-US" sz="3176" dirty="0" err="1">
                <a:solidFill>
                  <a:schemeClr val="tx1"/>
                </a:solidFill>
                <a:latin typeface="Arial" panose="020B0604020202020204" pitchFamily="34" charset="0"/>
                <a:cs typeface="Arial" panose="020B0604020202020204" pitchFamily="34" charset="0"/>
              </a:rPr>
              <a:t>desensitisation</a:t>
            </a:r>
            <a:r>
              <a:rPr lang="en-US" sz="3176" dirty="0">
                <a:solidFill>
                  <a:schemeClr val="tx1"/>
                </a:solidFill>
                <a:latin typeface="Arial" panose="020B0604020202020204" pitchFamily="34" charset="0"/>
                <a:cs typeface="Arial" panose="020B0604020202020204" pitchFamily="34" charset="0"/>
              </a:rPr>
              <a:t> (drop instillation or touching finger to sclera) required for        2/52 before proceeding to CL</a:t>
            </a:r>
          </a:p>
          <a:p>
            <a:r>
              <a:rPr lang="en-US" sz="3176" dirty="0">
                <a:solidFill>
                  <a:schemeClr val="tx1"/>
                </a:solidFill>
                <a:latin typeface="Arial" panose="020B0604020202020204" pitchFamily="34" charset="0"/>
                <a:cs typeface="Arial" panose="020B0604020202020204" pitchFamily="34" charset="0"/>
              </a:rPr>
              <a:t>Don’t race in / build rapport</a:t>
            </a:r>
          </a:p>
          <a:p>
            <a:r>
              <a:rPr lang="en-US" sz="3176" dirty="0">
                <a:solidFill>
                  <a:schemeClr val="tx1"/>
                </a:solidFill>
                <a:latin typeface="Arial" panose="020B0604020202020204" pitchFamily="34" charset="0"/>
                <a:cs typeface="Arial" panose="020B0604020202020204" pitchFamily="34" charset="0"/>
              </a:rPr>
              <a:t>No hard and fast rules on best age to start – every child is different!</a:t>
            </a:r>
          </a:p>
          <a:p>
            <a:r>
              <a:rPr lang="en-US" sz="3176" dirty="0">
                <a:solidFill>
                  <a:schemeClr val="tx1"/>
                </a:solidFill>
                <a:latin typeface="Arial" panose="020B0604020202020204" pitchFamily="34" charset="0"/>
                <a:cs typeface="Arial" panose="020B0604020202020204" pitchFamily="34" charset="0"/>
              </a:rPr>
              <a:t>Beware ‘helicopter’ / pushy parents</a:t>
            </a:r>
          </a:p>
          <a:p>
            <a:endParaRPr lang="en-US" sz="3176" dirty="0">
              <a:solidFill>
                <a:schemeClr val="tx1"/>
              </a:solidFill>
              <a:latin typeface="Arial" panose="020B0604020202020204" pitchFamily="34" charset="0"/>
              <a:cs typeface="Arial" panose="020B0604020202020204" pitchFamily="34" charset="0"/>
            </a:endParaRPr>
          </a:p>
          <a:p>
            <a:endParaRPr lang="en-US" sz="3176"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3186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235EC-1009-7C4B-0255-5D91C4D8A3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47BF86-1607-D307-0E4E-60F7C652A6C1}"/>
              </a:ext>
            </a:extLst>
          </p:cNvPr>
          <p:cNvSpPr>
            <a:spLocks noGrp="1"/>
          </p:cNvSpPr>
          <p:nvPr>
            <p:ph type="title"/>
          </p:nvPr>
        </p:nvSpPr>
        <p:spPr>
          <a:xfrm>
            <a:off x="549275" y="0"/>
            <a:ext cx="8042276" cy="1035424"/>
          </a:xfrm>
        </p:spPr>
        <p:txBody>
          <a:bodyPr/>
          <a:lstStyle/>
          <a:p>
            <a:r>
              <a:rPr lang="en-US" dirty="0">
                <a:latin typeface="Arial" panose="020B0604020202020204" pitchFamily="34" charset="0"/>
                <a:cs typeface="Arial" panose="020B0604020202020204" pitchFamily="34" charset="0"/>
              </a:rPr>
              <a:t>Psyops / Jedi Mind Tricks</a:t>
            </a:r>
          </a:p>
        </p:txBody>
      </p:sp>
      <p:pic>
        <p:nvPicPr>
          <p:cNvPr id="4" name="Picture 3" descr="calvin010.jpg">
            <a:extLst>
              <a:ext uri="{FF2B5EF4-FFF2-40B4-BE49-F238E27FC236}">
                <a16:creationId xmlns:a16="http://schemas.microsoft.com/office/drawing/2014/main" id="{C408E64F-3726-7EC0-02C6-B8080330ED62}"/>
              </a:ext>
            </a:extLst>
          </p:cNvPr>
          <p:cNvPicPr>
            <a:picLocks noChangeAspect="1"/>
          </p:cNvPicPr>
          <p:nvPr/>
        </p:nvPicPr>
        <p:blipFill>
          <a:blip r:embed="rId2"/>
          <a:stretch>
            <a:fillRect/>
          </a:stretch>
        </p:blipFill>
        <p:spPr>
          <a:xfrm>
            <a:off x="4716016" y="4820953"/>
            <a:ext cx="4086905" cy="2037047"/>
          </a:xfrm>
          <a:prstGeom prst="rect">
            <a:avLst/>
          </a:prstGeom>
        </p:spPr>
      </p:pic>
      <p:pic>
        <p:nvPicPr>
          <p:cNvPr id="5" name="Picture 2">
            <a:extLst>
              <a:ext uri="{FF2B5EF4-FFF2-40B4-BE49-F238E27FC236}">
                <a16:creationId xmlns:a16="http://schemas.microsoft.com/office/drawing/2014/main" id="{7FD59A0B-F000-C919-B28D-B8F6214AA4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 y="4861183"/>
            <a:ext cx="4166741" cy="1996817"/>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DB5D5936-45E5-CCE3-475B-267EF4B06C3C}"/>
              </a:ext>
            </a:extLst>
          </p:cNvPr>
          <p:cNvSpPr>
            <a:spLocks noGrp="1"/>
          </p:cNvSpPr>
          <p:nvPr>
            <p:ph type="body" idx="1"/>
          </p:nvPr>
        </p:nvSpPr>
        <p:spPr/>
        <p:txBody>
          <a:bodyPr/>
          <a:lstStyle/>
          <a:p>
            <a:endParaRPr lang="en-AU"/>
          </a:p>
        </p:txBody>
      </p:sp>
      <p:sp>
        <p:nvSpPr>
          <p:cNvPr id="8" name="Vertical Text Placeholder 2">
            <a:extLst>
              <a:ext uri="{FF2B5EF4-FFF2-40B4-BE49-F238E27FC236}">
                <a16:creationId xmlns:a16="http://schemas.microsoft.com/office/drawing/2014/main" id="{A4CDC8B5-F88F-E0A8-D00E-239772097213}"/>
              </a:ext>
            </a:extLst>
          </p:cNvPr>
          <p:cNvSpPr txBox="1">
            <a:spLocks/>
          </p:cNvSpPr>
          <p:nvPr/>
        </p:nvSpPr>
        <p:spPr>
          <a:xfrm>
            <a:off x="148611" y="1219200"/>
            <a:ext cx="8892480" cy="5257799"/>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schemeClr val="tx1"/>
                </a:solidFill>
                <a:latin typeface="Arial" panose="020B0604020202020204" pitchFamily="34" charset="0"/>
                <a:cs typeface="Arial" panose="020B0604020202020204" pitchFamily="34" charset="0"/>
              </a:rPr>
              <a:t>Engage patient in </a:t>
            </a:r>
            <a:r>
              <a:rPr lang="en-US" sz="2800" dirty="0" err="1">
                <a:solidFill>
                  <a:schemeClr val="tx1"/>
                </a:solidFill>
                <a:latin typeface="Arial" panose="020B0604020202020204" pitchFamily="34" charset="0"/>
                <a:cs typeface="Arial" panose="020B0604020202020204" pitchFamily="34" charset="0"/>
              </a:rPr>
              <a:t>eyetest</a:t>
            </a:r>
            <a:r>
              <a:rPr lang="en-US" sz="2800" dirty="0">
                <a:solidFill>
                  <a:schemeClr val="tx1"/>
                </a:solidFill>
                <a:latin typeface="Arial" panose="020B0604020202020204" pitchFamily="34" charset="0"/>
                <a:cs typeface="Arial" panose="020B0604020202020204" pitchFamily="34" charset="0"/>
              </a:rPr>
              <a:t> (which eye do you want me to do first?), explain and reassure at each step</a:t>
            </a:r>
          </a:p>
          <a:p>
            <a:r>
              <a:rPr lang="en-US" sz="2800" dirty="0">
                <a:solidFill>
                  <a:schemeClr val="tx1"/>
                </a:solidFill>
                <a:latin typeface="Arial" panose="020B0604020202020204" pitchFamily="34" charset="0"/>
                <a:cs typeface="Arial" panose="020B0604020202020204" pitchFamily="34" charset="0"/>
              </a:rPr>
              <a:t>Let them touch a dummy lens before you insert a CL</a:t>
            </a:r>
          </a:p>
          <a:p>
            <a:r>
              <a:rPr lang="en-US" sz="2800" dirty="0">
                <a:solidFill>
                  <a:schemeClr val="tx1"/>
                </a:solidFill>
                <a:latin typeface="Arial" panose="020B0604020202020204" pitchFamily="34" charset="0"/>
                <a:cs typeface="Arial" panose="020B0604020202020204" pitchFamily="34" charset="0"/>
              </a:rPr>
              <a:t>You are ‘gently placing a CL </a:t>
            </a:r>
            <a:r>
              <a:rPr lang="en-US" sz="2800" dirty="0">
                <a:solidFill>
                  <a:srgbClr val="FF0000"/>
                </a:solidFill>
                <a:latin typeface="Arial" panose="020B0604020202020204" pitchFamily="34" charset="0"/>
                <a:cs typeface="Arial" panose="020B0604020202020204" pitchFamily="34" charset="0"/>
              </a:rPr>
              <a:t>on</a:t>
            </a:r>
            <a:r>
              <a:rPr lang="en-US" sz="2800" dirty="0">
                <a:solidFill>
                  <a:schemeClr val="tx1"/>
                </a:solidFill>
                <a:latin typeface="Arial" panose="020B0604020202020204" pitchFamily="34" charset="0"/>
                <a:cs typeface="Arial" panose="020B0604020202020204" pitchFamily="34" charset="0"/>
              </a:rPr>
              <a:t> the front of the eye’ – not putting a CL </a:t>
            </a:r>
            <a:r>
              <a:rPr lang="en-US" sz="2800" dirty="0">
                <a:solidFill>
                  <a:srgbClr val="FF0000"/>
                </a:solidFill>
                <a:latin typeface="Arial" panose="020B0604020202020204" pitchFamily="34" charset="0"/>
                <a:cs typeface="Arial" panose="020B0604020202020204" pitchFamily="34" charset="0"/>
              </a:rPr>
              <a:t>in</a:t>
            </a:r>
            <a:r>
              <a:rPr lang="en-US" sz="2800" dirty="0">
                <a:solidFill>
                  <a:schemeClr val="tx1"/>
                </a:solidFill>
                <a:latin typeface="Arial" panose="020B0604020202020204" pitchFamily="34" charset="0"/>
                <a:cs typeface="Arial" panose="020B0604020202020204" pitchFamily="34" charset="0"/>
              </a:rPr>
              <a:t> the eye</a:t>
            </a:r>
          </a:p>
          <a:p>
            <a:r>
              <a:rPr lang="en-US" sz="2800" dirty="0">
                <a:solidFill>
                  <a:schemeClr val="tx1"/>
                </a:solidFill>
                <a:latin typeface="Arial" panose="020B0604020202020204" pitchFamily="34" charset="0"/>
                <a:cs typeface="Arial" panose="020B0604020202020204" pitchFamily="34" charset="0"/>
              </a:rPr>
              <a:t>Can’t roll around behind eye – show lower fornix</a:t>
            </a:r>
          </a:p>
          <a:p>
            <a:endParaRPr lang="en-US" sz="2800" dirty="0">
              <a:solidFill>
                <a:schemeClr val="tx1"/>
              </a:solidFill>
              <a:latin typeface="Arial" panose="020B0604020202020204" pitchFamily="34" charset="0"/>
              <a:cs typeface="Arial" panose="020B0604020202020204" pitchFamily="34" charset="0"/>
            </a:endParaRPr>
          </a:p>
          <a:p>
            <a:pPr marL="0" indent="0">
              <a:buFont typeface="Wingdings 2" pitchFamily="18" charset="2"/>
              <a:buNone/>
            </a:pPr>
            <a:r>
              <a:rPr lang="en-US" sz="2800" dirty="0">
                <a:solidFill>
                  <a:schemeClr val="tx1"/>
                </a:solidFill>
              </a:rPr>
              <a:t>  </a:t>
            </a:r>
          </a:p>
          <a:p>
            <a:endParaRPr lang="en-US" sz="2900" dirty="0">
              <a:solidFill>
                <a:schemeClr val="tx1"/>
              </a:solidFill>
            </a:endParaRPr>
          </a:p>
        </p:txBody>
      </p:sp>
    </p:spTree>
    <p:extLst>
      <p:ext uri="{BB962C8B-B14F-4D97-AF65-F5344CB8AC3E}">
        <p14:creationId xmlns:p14="http://schemas.microsoft.com/office/powerpoint/2010/main" val="1266485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tips cont.</a:t>
            </a:r>
          </a:p>
        </p:txBody>
      </p:sp>
      <p:sp>
        <p:nvSpPr>
          <p:cNvPr id="3" name="Vertical Text Placeholder 2"/>
          <p:cNvSpPr>
            <a:spLocks noGrp="1"/>
          </p:cNvSpPr>
          <p:nvPr>
            <p:ph type="body" orient="vert" idx="1"/>
          </p:nvPr>
        </p:nvSpPr>
        <p:spPr>
          <a:xfrm>
            <a:off x="323528" y="1600201"/>
            <a:ext cx="8487221" cy="4343400"/>
          </a:xfrm>
        </p:spPr>
        <p:txBody>
          <a:bodyPr vert="horz">
            <a:noAutofit/>
          </a:bodyPr>
          <a:lstStyle/>
          <a:p>
            <a:r>
              <a:rPr lang="en-US" sz="2600" dirty="0">
                <a:solidFill>
                  <a:schemeClr val="tx1"/>
                </a:solidFill>
                <a:latin typeface="Arial" panose="020B0604020202020204" pitchFamily="34" charset="0"/>
                <a:cs typeface="Arial" panose="020B0604020202020204" pitchFamily="34" charset="0"/>
              </a:rPr>
              <a:t>Child friendly waiting room and consult room helpful</a:t>
            </a:r>
          </a:p>
          <a:p>
            <a:r>
              <a:rPr lang="en-US" sz="2600" dirty="0">
                <a:solidFill>
                  <a:schemeClr val="tx1"/>
                </a:solidFill>
                <a:latin typeface="Arial" panose="020B0604020202020204" pitchFamily="34" charset="0"/>
                <a:cs typeface="Arial" panose="020B0604020202020204" pitchFamily="34" charset="0"/>
              </a:rPr>
              <a:t>Flexibility essential – different techniques to assess the same thing helpful </a:t>
            </a:r>
            <a:r>
              <a:rPr lang="en-US" sz="2600" dirty="0" err="1">
                <a:solidFill>
                  <a:schemeClr val="tx1"/>
                </a:solidFill>
                <a:latin typeface="Arial" panose="020B0604020202020204" pitchFamily="34" charset="0"/>
                <a:cs typeface="Arial" panose="020B0604020202020204" pitchFamily="34" charset="0"/>
              </a:rPr>
              <a:t>eg</a:t>
            </a:r>
            <a:r>
              <a:rPr lang="en-US" sz="2600" dirty="0">
                <a:solidFill>
                  <a:schemeClr val="tx1"/>
                </a:solidFill>
                <a:latin typeface="Arial" panose="020B0604020202020204" pitchFamily="34" charset="0"/>
                <a:cs typeface="Arial" panose="020B0604020202020204" pitchFamily="34" charset="0"/>
              </a:rPr>
              <a:t>:             </a:t>
            </a:r>
          </a:p>
          <a:p>
            <a:pPr marL="0" indent="0">
              <a:buNone/>
            </a:pPr>
            <a:r>
              <a:rPr lang="en-US" sz="2600" dirty="0" err="1">
                <a:solidFill>
                  <a:schemeClr val="tx1"/>
                </a:solidFill>
                <a:latin typeface="Arial" panose="020B0604020202020204" pitchFamily="34" charset="0"/>
                <a:cs typeface="Arial" panose="020B0604020202020204" pitchFamily="34" charset="0"/>
              </a:rPr>
              <a:t>bluminator</a:t>
            </a:r>
            <a:r>
              <a:rPr lang="en-US" sz="2600" dirty="0">
                <a:solidFill>
                  <a:schemeClr val="tx1"/>
                </a:solidFill>
                <a:latin typeface="Arial" panose="020B0604020202020204" pitchFamily="34" charset="0"/>
                <a:cs typeface="Arial" panose="020B0604020202020204" pitchFamily="34" charset="0"/>
              </a:rPr>
              <a:t>, burton lamp, hand held microscope         hand held autorefractor / ret rack and retinoscope       </a:t>
            </a:r>
          </a:p>
          <a:p>
            <a:r>
              <a:rPr lang="en-US" sz="2600" dirty="0">
                <a:solidFill>
                  <a:schemeClr val="tx1"/>
                </a:solidFill>
                <a:latin typeface="Arial" panose="020B0604020202020204" pitchFamily="34" charset="0"/>
                <a:cs typeface="Arial" panose="020B0604020202020204" pitchFamily="34" charset="0"/>
              </a:rPr>
              <a:t>Be prepared to work quickly – kids have short attention spans</a:t>
            </a:r>
          </a:p>
          <a:p>
            <a:r>
              <a:rPr lang="en-US" sz="2600" dirty="0">
                <a:solidFill>
                  <a:schemeClr val="tx1"/>
                </a:solidFill>
                <a:latin typeface="Arial" panose="020B0604020202020204" pitchFamily="34" charset="0"/>
                <a:cs typeface="Arial" panose="020B0604020202020204" pitchFamily="34" charset="0"/>
              </a:rPr>
              <a:t>Fixation targets (+ on roof) / video eye chart</a:t>
            </a:r>
          </a:p>
          <a:p>
            <a:r>
              <a:rPr lang="en-US" sz="2600" dirty="0">
                <a:solidFill>
                  <a:schemeClr val="tx1"/>
                </a:solidFill>
                <a:latin typeface="Arial" panose="020B0604020202020204" pitchFamily="34" charset="0"/>
                <a:cs typeface="Arial" panose="020B0604020202020204" pitchFamily="34" charset="0"/>
              </a:rPr>
              <a:t>1 day disposables preferred, </a:t>
            </a:r>
            <a:r>
              <a:rPr lang="en-US" sz="2600" dirty="0" err="1">
                <a:solidFill>
                  <a:schemeClr val="tx1"/>
                </a:solidFill>
                <a:latin typeface="Arial" panose="020B0604020202020204" pitchFamily="34" charset="0"/>
                <a:cs typeface="Arial" panose="020B0604020202020204" pitchFamily="34" charset="0"/>
              </a:rPr>
              <a:t>SiH</a:t>
            </a:r>
            <a:r>
              <a:rPr lang="en-US" sz="2600" dirty="0">
                <a:solidFill>
                  <a:schemeClr val="tx1"/>
                </a:solidFill>
                <a:latin typeface="Arial" panose="020B0604020202020204" pitchFamily="34" charset="0"/>
                <a:cs typeface="Arial" panose="020B0604020202020204" pitchFamily="34" charset="0"/>
              </a:rPr>
              <a:t>, build in redundancy</a:t>
            </a:r>
          </a:p>
        </p:txBody>
      </p:sp>
    </p:spTree>
    <p:extLst>
      <p:ext uri="{BB962C8B-B14F-4D97-AF65-F5344CB8AC3E}">
        <p14:creationId xmlns:p14="http://schemas.microsoft.com/office/powerpoint/2010/main" val="9531940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638C34-0CF3-978D-6EFD-6BD746C664A2}"/>
              </a:ext>
            </a:extLst>
          </p:cNvPr>
          <p:cNvPicPr>
            <a:picLocks noChangeAspect="1"/>
          </p:cNvPicPr>
          <p:nvPr/>
        </p:nvPicPr>
        <p:blipFill>
          <a:blip r:embed="rId2"/>
          <a:stretch>
            <a:fillRect/>
          </a:stretch>
        </p:blipFill>
        <p:spPr>
          <a:xfrm>
            <a:off x="899592" y="2132856"/>
            <a:ext cx="7200800" cy="4214225"/>
          </a:xfrm>
          <a:prstGeom prst="rect">
            <a:avLst/>
          </a:prstGeom>
        </p:spPr>
      </p:pic>
      <p:sp>
        <p:nvSpPr>
          <p:cNvPr id="4" name="TextBox 3">
            <a:extLst>
              <a:ext uri="{FF2B5EF4-FFF2-40B4-BE49-F238E27FC236}">
                <a16:creationId xmlns:a16="http://schemas.microsoft.com/office/drawing/2014/main" id="{7E7C4B9F-8439-8FBF-CD34-1418D98211BC}"/>
              </a:ext>
            </a:extLst>
          </p:cNvPr>
          <p:cNvSpPr txBox="1"/>
          <p:nvPr/>
        </p:nvSpPr>
        <p:spPr>
          <a:xfrm>
            <a:off x="301009" y="404664"/>
            <a:ext cx="8577861" cy="830997"/>
          </a:xfrm>
          <a:prstGeom prst="rect">
            <a:avLst/>
          </a:prstGeom>
          <a:noFill/>
        </p:spPr>
        <p:txBody>
          <a:bodyPr wrap="none" rtlCol="0">
            <a:spAutoFit/>
          </a:bodyPr>
          <a:lstStyle/>
          <a:p>
            <a:pPr algn="ctr"/>
            <a:r>
              <a:rPr lang="en-AU" sz="2400" dirty="0">
                <a:latin typeface="Arial" panose="020B0604020202020204" pitchFamily="34" charset="0"/>
                <a:cs typeface="Arial" panose="020B0604020202020204" pitchFamily="34" charset="0"/>
              </a:rPr>
              <a:t>My favourite piece of equipment for paediatric CL fitting / </a:t>
            </a:r>
          </a:p>
          <a:p>
            <a:r>
              <a:rPr lang="en-AU" sz="2400" dirty="0">
                <a:solidFill>
                  <a:srgbClr val="FF0000"/>
                </a:solidFill>
                <a:latin typeface="Arial" panose="020B0604020202020204" pitchFamily="34" charset="0"/>
                <a:cs typeface="Arial" panose="020B0604020202020204" pitchFamily="34" charset="0"/>
              </a:rPr>
              <a:t>remote optometry trips</a:t>
            </a:r>
            <a:r>
              <a:rPr lang="en-AU" sz="2400" dirty="0">
                <a:latin typeface="Arial" panose="020B0604020202020204" pitchFamily="34" charset="0"/>
                <a:cs typeface="Arial" panose="020B0604020202020204" pitchFamily="34" charset="0"/>
              </a:rPr>
              <a:t> (and for my home emergency eye kit)</a:t>
            </a:r>
          </a:p>
        </p:txBody>
      </p:sp>
      <p:sp>
        <p:nvSpPr>
          <p:cNvPr id="6" name="TextBox 5">
            <a:extLst>
              <a:ext uri="{FF2B5EF4-FFF2-40B4-BE49-F238E27FC236}">
                <a16:creationId xmlns:a16="http://schemas.microsoft.com/office/drawing/2014/main" id="{17691C94-4E43-3E4E-6680-3375FFD965AC}"/>
              </a:ext>
            </a:extLst>
          </p:cNvPr>
          <p:cNvSpPr txBox="1"/>
          <p:nvPr/>
        </p:nvSpPr>
        <p:spPr>
          <a:xfrm>
            <a:off x="285729" y="1410409"/>
            <a:ext cx="8928992" cy="369332"/>
          </a:xfrm>
          <a:prstGeom prst="rect">
            <a:avLst/>
          </a:prstGeom>
          <a:noFill/>
        </p:spPr>
        <p:txBody>
          <a:bodyPr wrap="square">
            <a:spAutoFit/>
          </a:bodyPr>
          <a:lstStyle/>
          <a:p>
            <a:pPr algn="l" fontAlgn="base"/>
            <a:r>
              <a:rPr lang="en-AU" b="1" i="0" dirty="0">
                <a:effectLst/>
                <a:latin typeface="Arial" panose="020B0604020202020204" pitchFamily="34" charset="0"/>
                <a:cs typeface="Arial" panose="020B0604020202020204" pitchFamily="34" charset="0"/>
              </a:rPr>
              <a:t>Eidolon </a:t>
            </a:r>
            <a:r>
              <a:rPr lang="en-AU" b="1" i="0" dirty="0" err="1">
                <a:effectLst/>
                <a:latin typeface="Arial" panose="020B0604020202020204" pitchFamily="34" charset="0"/>
                <a:cs typeface="Arial" panose="020B0604020202020204" pitchFamily="34" charset="0"/>
              </a:rPr>
              <a:t>Bluminator</a:t>
            </a:r>
            <a:r>
              <a:rPr lang="en-AU" b="1" i="0" dirty="0">
                <a:effectLst/>
                <a:latin typeface="Arial" panose="020B0604020202020204" pitchFamily="34" charset="0"/>
                <a:cs typeface="Arial" panose="020B0604020202020204" pitchFamily="34" charset="0"/>
              </a:rPr>
              <a:t> / (Aus version = Designs For Vision Ophthalmic Illuminator)</a:t>
            </a:r>
          </a:p>
        </p:txBody>
      </p:sp>
    </p:spTree>
    <p:extLst>
      <p:ext uri="{BB962C8B-B14F-4D97-AF65-F5344CB8AC3E}">
        <p14:creationId xmlns:p14="http://schemas.microsoft.com/office/powerpoint/2010/main" val="2084587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147B8-5BD5-EAB5-7CC4-2C05EF734690}"/>
              </a:ext>
            </a:extLst>
          </p:cNvPr>
          <p:cNvSpPr>
            <a:spLocks noGrp="1"/>
          </p:cNvSpPr>
          <p:nvPr>
            <p:ph type="title"/>
          </p:nvPr>
        </p:nvSpPr>
        <p:spPr/>
        <p:txBody>
          <a:bodyPr/>
          <a:lstStyle/>
          <a:p>
            <a:r>
              <a:rPr lang="en-AU" dirty="0">
                <a:latin typeface="Arial" panose="020B0604020202020204" pitchFamily="34" charset="0"/>
                <a:cs typeface="Arial" panose="020B0604020202020204" pitchFamily="34" charset="0"/>
              </a:rPr>
              <a:t>Insertion + Removal / C&amp;M</a:t>
            </a:r>
          </a:p>
        </p:txBody>
      </p:sp>
      <p:sp>
        <p:nvSpPr>
          <p:cNvPr id="4" name="Content Placeholder 2">
            <a:extLst>
              <a:ext uri="{FF2B5EF4-FFF2-40B4-BE49-F238E27FC236}">
                <a16:creationId xmlns:a16="http://schemas.microsoft.com/office/drawing/2014/main" id="{A6E18835-3B71-557A-756A-48727037DA03}"/>
              </a:ext>
            </a:extLst>
          </p:cNvPr>
          <p:cNvSpPr txBox="1">
            <a:spLocks/>
          </p:cNvSpPr>
          <p:nvPr/>
        </p:nvSpPr>
        <p:spPr>
          <a:xfrm>
            <a:off x="549275" y="1600201"/>
            <a:ext cx="8042276" cy="4343400"/>
          </a:xfrm>
          <a:prstGeom prst="rect">
            <a:avLst/>
          </a:prstGeom>
        </p:spPr>
        <p:txBody>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dirty="0">
                <a:solidFill>
                  <a:schemeClr val="tx1"/>
                </a:solidFill>
                <a:latin typeface="Arial" panose="020B0604020202020204" pitchFamily="34" charset="0"/>
                <a:cs typeface="Arial" panose="020B0604020202020204" pitchFamily="34" charset="0"/>
              </a:rPr>
              <a:t>When very young easier to start with parents / carers doing I+R</a:t>
            </a:r>
          </a:p>
          <a:p>
            <a:r>
              <a:rPr lang="en-AU" dirty="0">
                <a:solidFill>
                  <a:schemeClr val="tx1"/>
                </a:solidFill>
                <a:latin typeface="Arial" panose="020B0604020202020204" pitchFamily="34" charset="0"/>
                <a:cs typeface="Arial" panose="020B0604020202020204" pitchFamily="34" charset="0"/>
              </a:rPr>
              <a:t>Start kids on removal after a few weeks and build up to insertion when ready</a:t>
            </a:r>
          </a:p>
          <a:p>
            <a:r>
              <a:rPr lang="en-AU" dirty="0">
                <a:solidFill>
                  <a:schemeClr val="tx1"/>
                </a:solidFill>
                <a:latin typeface="Arial" panose="020B0604020202020204" pitchFamily="34" charset="0"/>
                <a:cs typeface="Arial" panose="020B0604020202020204" pitchFamily="34" charset="0"/>
              </a:rPr>
              <a:t>If not using 1 day disposables - parents in charge of cleaning</a:t>
            </a:r>
          </a:p>
          <a:p>
            <a:r>
              <a:rPr lang="en-AU" dirty="0">
                <a:solidFill>
                  <a:schemeClr val="tx1"/>
                </a:solidFill>
                <a:latin typeface="Arial" panose="020B0604020202020204" pitchFamily="34" charset="0"/>
                <a:cs typeface="Arial" panose="020B0604020202020204" pitchFamily="34" charset="0"/>
              </a:rPr>
              <a:t>Parents always in charge of </a:t>
            </a:r>
            <a:r>
              <a:rPr lang="en-AU" dirty="0" err="1">
                <a:solidFill>
                  <a:schemeClr val="tx1"/>
                </a:solidFill>
                <a:latin typeface="Arial" panose="020B0604020202020204" pitchFamily="34" charset="0"/>
                <a:cs typeface="Arial" panose="020B0604020202020204" pitchFamily="34" charset="0"/>
              </a:rPr>
              <a:t>Progent</a:t>
            </a:r>
            <a:r>
              <a:rPr lang="en-AU" dirty="0">
                <a:solidFill>
                  <a:schemeClr val="tx1"/>
                </a:solidFill>
                <a:latin typeface="Arial" panose="020B0604020202020204" pitchFamily="34" charset="0"/>
                <a:cs typeface="Arial" panose="020B0604020202020204" pitchFamily="34" charset="0"/>
              </a:rPr>
              <a:t> with OK</a:t>
            </a:r>
          </a:p>
          <a:p>
            <a:endParaRPr lang="en-AU"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1184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
          <p:cNvSpPr txBox="1">
            <a:spLocks noGrp="1"/>
          </p:cNvSpPr>
          <p:nvPr>
            <p:ph type="title"/>
          </p:nvPr>
        </p:nvSpPr>
        <p:spPr>
          <a:xfrm>
            <a:off x="1835696" y="2816992"/>
            <a:ext cx="5192325" cy="540000"/>
          </a:xfrm>
          <a:prstGeom prst="rect">
            <a:avLst/>
          </a:prstGeom>
          <a:noFill/>
          <a:ln>
            <a:noFill/>
          </a:ln>
        </p:spPr>
        <p:txBody>
          <a:bodyPr spcFirstLastPara="1" vert="horz" wrap="square" lIns="68569" tIns="34275" rIns="68569" bIns="34275" rtlCol="0" anchor="ctr" anchorCtr="0">
            <a:normAutofit fontScale="90000"/>
          </a:bodyPr>
          <a:lstStyle/>
          <a:p>
            <a:pPr>
              <a:buClr>
                <a:schemeClr val="accent1"/>
              </a:buClr>
              <a:buSzPts val="2800"/>
            </a:pPr>
            <a:r>
              <a:rPr lang="en-AU" dirty="0">
                <a:latin typeface="Arial" panose="020B0604020202020204" pitchFamily="34" charset="0"/>
                <a:cs typeface="Arial" panose="020B0604020202020204" pitchFamily="34" charset="0"/>
              </a:rPr>
              <a:t>Credentials</a:t>
            </a:r>
            <a:endParaRPr dirty="0">
              <a:latin typeface="Arial" panose="020B0604020202020204" pitchFamily="34" charset="0"/>
              <a:cs typeface="Arial" panose="020B0604020202020204" pitchFamily="34" charset="0"/>
            </a:endParaRPr>
          </a:p>
        </p:txBody>
      </p:sp>
      <p:sp>
        <p:nvSpPr>
          <p:cNvPr id="156" name="Google Shape;156;p2"/>
          <p:cNvSpPr txBox="1">
            <a:spLocks noGrp="1"/>
          </p:cNvSpPr>
          <p:nvPr>
            <p:ph type="body" idx="1"/>
          </p:nvPr>
        </p:nvSpPr>
        <p:spPr>
          <a:xfrm>
            <a:off x="96734" y="3933056"/>
            <a:ext cx="9047266" cy="3102975"/>
          </a:xfrm>
          <a:prstGeom prst="rect">
            <a:avLst/>
          </a:prstGeom>
          <a:noFill/>
          <a:ln>
            <a:noFill/>
          </a:ln>
        </p:spPr>
        <p:txBody>
          <a:bodyPr spcFirstLastPara="1" vert="horz" wrap="square" lIns="68569" tIns="34275" rIns="68569" bIns="34275" rtlCol="0" anchor="t" anchorCtr="0">
            <a:normAutofit/>
          </a:bodyPr>
          <a:lstStyle/>
          <a:p>
            <a:pPr>
              <a:spcBef>
                <a:spcPts val="0"/>
              </a:spcBef>
              <a:buSzPts val="2800"/>
            </a:pPr>
            <a:r>
              <a:rPr lang="en-AU" dirty="0">
                <a:solidFill>
                  <a:srgbClr val="FF0000"/>
                </a:solidFill>
                <a:latin typeface="Arial" panose="020B0604020202020204" pitchFamily="34" charset="0"/>
                <a:cs typeface="Arial" panose="020B0604020202020204" pitchFamily="34" charset="0"/>
              </a:rPr>
              <a:t>Specialty CL practice </a:t>
            </a:r>
            <a:r>
              <a:rPr lang="en-AU" dirty="0">
                <a:solidFill>
                  <a:schemeClr val="tx1"/>
                </a:solidFill>
                <a:latin typeface="Arial" panose="020B0604020202020204" pitchFamily="34" charset="0"/>
                <a:cs typeface="Arial" panose="020B0604020202020204" pitchFamily="34" charset="0"/>
              </a:rPr>
              <a:t>in Brisbane, Melbourne and Ireland</a:t>
            </a:r>
          </a:p>
          <a:p>
            <a:pPr>
              <a:spcBef>
                <a:spcPts val="0"/>
              </a:spcBef>
              <a:buSzPts val="2800"/>
            </a:pPr>
            <a:r>
              <a:rPr lang="en-AU" dirty="0">
                <a:solidFill>
                  <a:schemeClr val="tx1"/>
                </a:solidFill>
                <a:latin typeface="Arial" panose="020B0604020202020204" pitchFamily="34" charset="0"/>
                <a:cs typeface="Arial" panose="020B0604020202020204" pitchFamily="34" charset="0"/>
              </a:rPr>
              <a:t>Manufacturing, R&amp;D, </a:t>
            </a:r>
            <a:r>
              <a:rPr lang="en-AU" dirty="0">
                <a:solidFill>
                  <a:srgbClr val="FF0000"/>
                </a:solidFill>
                <a:latin typeface="Arial" panose="020B0604020202020204" pitchFamily="34" charset="0"/>
                <a:cs typeface="Arial" panose="020B0604020202020204" pitchFamily="34" charset="0"/>
              </a:rPr>
              <a:t>tech help </a:t>
            </a:r>
            <a:r>
              <a:rPr lang="en-AU" dirty="0">
                <a:solidFill>
                  <a:schemeClr val="tx1"/>
                </a:solidFill>
                <a:latin typeface="Arial" panose="020B0604020202020204" pitchFamily="34" charset="0"/>
                <a:cs typeface="Arial" panose="020B0604020202020204" pitchFamily="34" charset="0"/>
              </a:rPr>
              <a:t>(Capricornia CL)</a:t>
            </a:r>
            <a:endParaRPr dirty="0">
              <a:solidFill>
                <a:schemeClr val="tx1"/>
              </a:solidFill>
              <a:latin typeface="Arial" panose="020B0604020202020204" pitchFamily="34" charset="0"/>
              <a:cs typeface="Arial" panose="020B0604020202020204" pitchFamily="34" charset="0"/>
            </a:endParaRPr>
          </a:p>
          <a:p>
            <a:pPr>
              <a:spcBef>
                <a:spcPts val="357"/>
              </a:spcBef>
              <a:buSzPts val="2800"/>
            </a:pPr>
            <a:r>
              <a:rPr lang="en-AU" dirty="0">
                <a:solidFill>
                  <a:srgbClr val="FF0000"/>
                </a:solidFill>
                <a:latin typeface="Arial" panose="020B0604020202020204" pitchFamily="34" charset="0"/>
                <a:cs typeface="Arial" panose="020B0604020202020204" pitchFamily="34" charset="0"/>
              </a:rPr>
              <a:t>Teaching </a:t>
            </a:r>
            <a:r>
              <a:rPr lang="en-AU" dirty="0">
                <a:solidFill>
                  <a:schemeClr val="tx1"/>
                </a:solidFill>
                <a:latin typeface="Arial" panose="020B0604020202020204" pitchFamily="34" charset="0"/>
                <a:cs typeface="Arial" panose="020B0604020202020204" pitchFamily="34" charset="0"/>
              </a:rPr>
              <a:t>CL: QUT, UNSW, UME, Deakin, Vietnam, Cambodia </a:t>
            </a:r>
            <a:endParaRPr dirty="0">
              <a:solidFill>
                <a:schemeClr val="tx1"/>
              </a:solidFill>
              <a:latin typeface="Arial" panose="020B0604020202020204" pitchFamily="34" charset="0"/>
              <a:cs typeface="Arial" panose="020B0604020202020204" pitchFamily="34" charset="0"/>
            </a:endParaRPr>
          </a:p>
          <a:p>
            <a:pPr>
              <a:spcBef>
                <a:spcPts val="357"/>
              </a:spcBef>
              <a:buSzPts val="2800"/>
            </a:pPr>
            <a:r>
              <a:rPr lang="en-AU" dirty="0">
                <a:solidFill>
                  <a:srgbClr val="FF0000"/>
                </a:solidFill>
                <a:latin typeface="Arial" panose="020B0604020202020204" pitchFamily="34" charset="0"/>
                <a:cs typeface="Arial" panose="020B0604020202020204" pitchFamily="34" charset="0"/>
              </a:rPr>
              <a:t>Hospitals</a:t>
            </a:r>
            <a:r>
              <a:rPr lang="en-AU" dirty="0">
                <a:solidFill>
                  <a:schemeClr val="tx1"/>
                </a:solidFill>
                <a:latin typeface="Arial" panose="020B0604020202020204" pitchFamily="34" charset="0"/>
                <a:cs typeface="Arial" panose="020B0604020202020204" pitchFamily="34" charset="0"/>
              </a:rPr>
              <a:t>: Royal Victorian Eye and Ear, RCH, RBH, Mater</a:t>
            </a:r>
            <a:endParaRPr dirty="0">
              <a:solidFill>
                <a:schemeClr val="tx1"/>
              </a:solidFill>
              <a:latin typeface="Arial" panose="020B0604020202020204" pitchFamily="34" charset="0"/>
              <a:cs typeface="Arial" panose="020B0604020202020204" pitchFamily="34" charset="0"/>
            </a:endParaRPr>
          </a:p>
        </p:txBody>
      </p:sp>
      <p:pic>
        <p:nvPicPr>
          <p:cNvPr id="157" name="Google Shape;157;p2"/>
          <p:cNvPicPr preferRelativeResize="0"/>
          <p:nvPr/>
        </p:nvPicPr>
        <p:blipFill rotWithShape="1">
          <a:blip r:embed="rId3">
            <a:alphaModFix/>
          </a:blip>
          <a:srcRect/>
          <a:stretch/>
        </p:blipFill>
        <p:spPr>
          <a:xfrm>
            <a:off x="-54807" y="-1"/>
            <a:ext cx="1709813" cy="2276873"/>
          </a:xfrm>
          <a:prstGeom prst="rect">
            <a:avLst/>
          </a:prstGeom>
          <a:noFill/>
          <a:ln>
            <a:noFill/>
          </a:ln>
        </p:spPr>
      </p:pic>
      <p:pic>
        <p:nvPicPr>
          <p:cNvPr id="158" name="Google Shape;158;p2"/>
          <p:cNvPicPr preferRelativeResize="0"/>
          <p:nvPr/>
        </p:nvPicPr>
        <p:blipFill rotWithShape="1">
          <a:blip r:embed="rId4">
            <a:alphaModFix/>
          </a:blip>
          <a:srcRect/>
          <a:stretch/>
        </p:blipFill>
        <p:spPr>
          <a:xfrm>
            <a:off x="1616664" y="-20206"/>
            <a:ext cx="1891021" cy="2297077"/>
          </a:xfrm>
          <a:prstGeom prst="rect">
            <a:avLst/>
          </a:prstGeom>
          <a:noFill/>
          <a:ln>
            <a:noFill/>
          </a:ln>
        </p:spPr>
      </p:pic>
      <p:pic>
        <p:nvPicPr>
          <p:cNvPr id="160" name="Google Shape;160;p2"/>
          <p:cNvPicPr preferRelativeResize="0"/>
          <p:nvPr/>
        </p:nvPicPr>
        <p:blipFill rotWithShape="1">
          <a:blip r:embed="rId5">
            <a:alphaModFix/>
          </a:blip>
          <a:srcRect/>
          <a:stretch/>
        </p:blipFill>
        <p:spPr>
          <a:xfrm>
            <a:off x="3429867" y="0"/>
            <a:ext cx="1975985" cy="2276872"/>
          </a:xfrm>
          <a:prstGeom prst="rect">
            <a:avLst/>
          </a:prstGeom>
          <a:noFill/>
          <a:ln>
            <a:noFill/>
          </a:ln>
        </p:spPr>
      </p:pic>
      <p:pic>
        <p:nvPicPr>
          <p:cNvPr id="3" name="Google Shape;159;p2"/>
          <p:cNvPicPr preferRelativeResize="0"/>
          <p:nvPr/>
        </p:nvPicPr>
        <p:blipFill rotWithShape="1">
          <a:blip r:embed="rId6">
            <a:alphaModFix/>
          </a:blip>
          <a:srcRect/>
          <a:stretch/>
        </p:blipFill>
        <p:spPr>
          <a:xfrm>
            <a:off x="5355278" y="-20205"/>
            <a:ext cx="1448748" cy="2297076"/>
          </a:xfrm>
          <a:prstGeom prst="rect">
            <a:avLst/>
          </a:prstGeom>
          <a:noFill/>
          <a:ln>
            <a:noFill/>
          </a:ln>
        </p:spPr>
      </p:pic>
      <p:pic>
        <p:nvPicPr>
          <p:cNvPr id="2" name="Picture 1" descr="A group of people in white coats&#10;&#10;Description automatically generated">
            <a:extLst>
              <a:ext uri="{FF2B5EF4-FFF2-40B4-BE49-F238E27FC236}">
                <a16:creationId xmlns:a16="http://schemas.microsoft.com/office/drawing/2014/main" id="{963AF12E-9D8E-1DD3-0ADA-1103323A16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7867" y="-20204"/>
            <a:ext cx="3025548" cy="2297076"/>
          </a:xfrm>
          <a:prstGeom prst="rect">
            <a:avLst/>
          </a:prstGeom>
        </p:spPr>
      </p:pic>
    </p:spTree>
    <p:extLst>
      <p:ext uri="{BB962C8B-B14F-4D97-AF65-F5344CB8AC3E}">
        <p14:creationId xmlns:p14="http://schemas.microsoft.com/office/powerpoint/2010/main" val="1151244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A7A6C-472E-469A-A17D-98AAA97F20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CB08DF-7FB4-227A-CD8F-6C12014596F2}"/>
              </a:ext>
            </a:extLst>
          </p:cNvPr>
          <p:cNvSpPr>
            <a:spLocks noGrp="1"/>
          </p:cNvSpPr>
          <p:nvPr>
            <p:ph type="title"/>
          </p:nvPr>
        </p:nvSpPr>
        <p:spPr>
          <a:xfrm>
            <a:off x="549275" y="107576"/>
            <a:ext cx="8042276" cy="883024"/>
          </a:xfrm>
        </p:spPr>
        <p:txBody>
          <a:bodyPr/>
          <a:lstStyle/>
          <a:p>
            <a:r>
              <a:rPr lang="en-US" b="1" dirty="0">
                <a:latin typeface="Arial" panose="020B0604020202020204" pitchFamily="34" charset="0"/>
                <a:cs typeface="Arial" panose="020B0604020202020204" pitchFamily="34" charset="0"/>
              </a:rPr>
              <a:t>Specs     Vs      CL</a:t>
            </a:r>
          </a:p>
        </p:txBody>
      </p:sp>
      <p:sp>
        <p:nvSpPr>
          <p:cNvPr id="8" name="TextBox 7">
            <a:extLst>
              <a:ext uri="{FF2B5EF4-FFF2-40B4-BE49-F238E27FC236}">
                <a16:creationId xmlns:a16="http://schemas.microsoft.com/office/drawing/2014/main" id="{DEB073AA-118F-2A8E-A8C5-E098D727A75A}"/>
              </a:ext>
            </a:extLst>
          </p:cNvPr>
          <p:cNvSpPr txBox="1"/>
          <p:nvPr/>
        </p:nvSpPr>
        <p:spPr>
          <a:xfrm>
            <a:off x="251520" y="4826675"/>
            <a:ext cx="8640960" cy="1569660"/>
          </a:xfrm>
          <a:prstGeom prst="rect">
            <a:avLst/>
          </a:prstGeom>
          <a:noFill/>
        </p:spPr>
        <p:txBody>
          <a:bodyPr wrap="square">
            <a:spAutoFit/>
          </a:bodyPr>
          <a:lstStyle/>
          <a:p>
            <a:r>
              <a:rPr lang="en-US" b="0" i="0" dirty="0">
                <a:solidFill>
                  <a:srgbClr val="212121"/>
                </a:solidFill>
                <a:effectLst/>
                <a:latin typeface="BlinkMacSystemFont"/>
              </a:rPr>
              <a:t>Contact lenses </a:t>
            </a:r>
            <a:r>
              <a:rPr lang="en-US" b="1" i="0" dirty="0">
                <a:solidFill>
                  <a:srgbClr val="212121"/>
                </a:solidFill>
                <a:effectLst/>
                <a:latin typeface="BlinkMacSystemFont"/>
              </a:rPr>
              <a:t>significantly improved the quality of life for children and teens</a:t>
            </a:r>
            <a:r>
              <a:rPr lang="en-US" b="0" i="0" dirty="0">
                <a:solidFill>
                  <a:srgbClr val="212121"/>
                </a:solidFill>
                <a:effectLst/>
                <a:latin typeface="BlinkMacSystemFont"/>
              </a:rPr>
              <a:t>.</a:t>
            </a:r>
            <a:endParaRPr lang="en-US" dirty="0">
              <a:solidFill>
                <a:srgbClr val="212121"/>
              </a:solidFill>
              <a:latin typeface="BlinkMacSystemFont"/>
            </a:endParaRPr>
          </a:p>
          <a:p>
            <a:r>
              <a:rPr lang="en-US" b="0" i="0" dirty="0">
                <a:solidFill>
                  <a:srgbClr val="212121"/>
                </a:solidFill>
                <a:effectLst/>
                <a:latin typeface="BlinkMacSystemFont"/>
              </a:rPr>
              <a:t>Contact lens wear </a:t>
            </a:r>
            <a:r>
              <a:rPr lang="en-US" b="1" i="0" dirty="0">
                <a:solidFill>
                  <a:srgbClr val="212121"/>
                </a:solidFill>
                <a:effectLst/>
                <a:latin typeface="BlinkMacSystemFont"/>
              </a:rPr>
              <a:t>dramatically improves how children and teens feel about their appearance and participation in activities</a:t>
            </a:r>
            <a:r>
              <a:rPr lang="en-US" b="0" i="0" dirty="0">
                <a:solidFill>
                  <a:srgbClr val="212121"/>
                </a:solidFill>
                <a:effectLst/>
                <a:latin typeface="BlinkMacSystemFont"/>
              </a:rPr>
              <a:t>, leading to greater satisfaction with their refractive error correction. </a:t>
            </a:r>
          </a:p>
          <a:p>
            <a:br>
              <a:rPr lang="en-US" sz="1200" dirty="0"/>
            </a:br>
            <a:r>
              <a:rPr lang="en-US" sz="1200" i="0" dirty="0">
                <a:solidFill>
                  <a:srgbClr val="212121"/>
                </a:solidFill>
                <a:effectLst/>
                <a:latin typeface="Merriweather" panose="00000500000000000000" pitchFamily="2" charset="0"/>
              </a:rPr>
              <a:t>Benefits of contact lens wear for children and teens. Walline et al. Eye Contact Lens. 2007 Nov, 33(6 Pt1): 317-21</a:t>
            </a:r>
            <a:endParaRPr lang="en-AU" sz="1200" dirty="0"/>
          </a:p>
        </p:txBody>
      </p:sp>
    </p:spTree>
    <p:extLst>
      <p:ext uri="{BB962C8B-B14F-4D97-AF65-F5344CB8AC3E}">
        <p14:creationId xmlns:p14="http://schemas.microsoft.com/office/powerpoint/2010/main" val="1157540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2EC6F-BAAA-F3CE-B90E-149DB1B6C8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AB4256-5827-C8FE-5BB4-D2DA186D1A09}"/>
              </a:ext>
            </a:extLst>
          </p:cNvPr>
          <p:cNvSpPr>
            <a:spLocks noGrp="1"/>
          </p:cNvSpPr>
          <p:nvPr>
            <p:ph type="title"/>
          </p:nvPr>
        </p:nvSpPr>
        <p:spPr>
          <a:xfrm>
            <a:off x="-540568" y="260648"/>
            <a:ext cx="8042276" cy="1336956"/>
          </a:xfrm>
        </p:spPr>
        <p:txBody>
          <a:bodyPr/>
          <a:lstStyle/>
          <a:p>
            <a:r>
              <a:rPr lang="en-AU" dirty="0">
                <a:latin typeface="Arial" panose="020B0604020202020204" pitchFamily="34" charset="0"/>
                <a:cs typeface="Arial" panose="020B0604020202020204" pitchFamily="34" charset="0"/>
              </a:rPr>
              <a:t>Choose your (easy) </a:t>
            </a:r>
            <a:br>
              <a:rPr lang="en-AU" dirty="0">
                <a:latin typeface="Arial" panose="020B0604020202020204" pitchFamily="34" charset="0"/>
                <a:cs typeface="Arial" panose="020B0604020202020204" pitchFamily="34" charset="0"/>
              </a:rPr>
            </a:br>
            <a:r>
              <a:rPr lang="en-AU" dirty="0">
                <a:latin typeface="Arial" panose="020B0604020202020204" pitchFamily="34" charset="0"/>
                <a:cs typeface="Arial" panose="020B0604020202020204" pitchFamily="34" charset="0"/>
              </a:rPr>
              <a:t>targets</a:t>
            </a:r>
          </a:p>
        </p:txBody>
      </p:sp>
      <p:sp>
        <p:nvSpPr>
          <p:cNvPr id="3" name="Content Placeholder 2">
            <a:extLst>
              <a:ext uri="{FF2B5EF4-FFF2-40B4-BE49-F238E27FC236}">
                <a16:creationId xmlns:a16="http://schemas.microsoft.com/office/drawing/2014/main" id="{D271402F-8747-DAEC-306E-30806D395A23}"/>
              </a:ext>
            </a:extLst>
          </p:cNvPr>
          <p:cNvSpPr>
            <a:spLocks noGrp="1"/>
          </p:cNvSpPr>
          <p:nvPr>
            <p:ph idx="1"/>
          </p:nvPr>
        </p:nvSpPr>
        <p:spPr>
          <a:xfrm>
            <a:off x="467544" y="1772816"/>
            <a:ext cx="8415213" cy="5203940"/>
          </a:xfrm>
          <a:noFill/>
        </p:spPr>
        <p:txBody>
          <a:bodyPr>
            <a:normAutofit/>
          </a:bodyPr>
          <a:lstStyle/>
          <a:p>
            <a:pPr marL="0" indent="0">
              <a:buNone/>
            </a:pPr>
            <a:r>
              <a:rPr lang="en-AU" dirty="0">
                <a:solidFill>
                  <a:schemeClr val="tx1"/>
                </a:solidFill>
                <a:latin typeface="Arial" panose="020B0604020202020204" pitchFamily="34" charset="0"/>
                <a:cs typeface="Arial" panose="020B0604020202020204" pitchFamily="34" charset="0"/>
              </a:rPr>
              <a:t>         </a:t>
            </a:r>
            <a:endParaRPr lang="en-AU" sz="2800" b="1" dirty="0">
              <a:solidFill>
                <a:schemeClr val="tx1"/>
              </a:solidFill>
              <a:latin typeface="Arial" panose="020B0604020202020204" pitchFamily="34" charset="0"/>
              <a:cs typeface="Arial" panose="020B0604020202020204" pitchFamily="34" charset="0"/>
            </a:endParaRPr>
          </a:p>
          <a:p>
            <a:pPr marL="0" indent="0">
              <a:buNone/>
            </a:pPr>
            <a:r>
              <a:rPr lang="en-AU" sz="2800" b="1" dirty="0">
                <a:solidFill>
                  <a:schemeClr val="tx1"/>
                </a:solidFill>
                <a:latin typeface="Arial" panose="020B0604020202020204" pitchFamily="34" charset="0"/>
                <a:cs typeface="Arial" panose="020B0604020202020204" pitchFamily="34" charset="0"/>
              </a:rPr>
              <a:t>3) Anyone who qualifies for Medicare rebate</a:t>
            </a:r>
          </a:p>
          <a:p>
            <a:pPr marL="0" indent="0">
              <a:buNone/>
            </a:pPr>
            <a:r>
              <a:rPr lang="en-AU" sz="2800" b="1" dirty="0">
                <a:solidFill>
                  <a:schemeClr val="tx1"/>
                </a:solidFill>
                <a:latin typeface="Arial" panose="020B0604020202020204" pitchFamily="34" charset="0"/>
                <a:cs typeface="Arial" panose="020B0604020202020204" pitchFamily="34" charset="0"/>
              </a:rPr>
              <a:t>4) (Hyperopic) females 45+</a:t>
            </a:r>
          </a:p>
          <a:p>
            <a:r>
              <a:rPr lang="en-AU" dirty="0">
                <a:solidFill>
                  <a:schemeClr val="tx1"/>
                </a:solidFill>
                <a:latin typeface="Arial" panose="020B0604020202020204" pitchFamily="34" charset="0"/>
                <a:cs typeface="Arial" panose="020B0604020202020204" pitchFamily="34" charset="0"/>
              </a:rPr>
              <a:t>Motivated</a:t>
            </a:r>
          </a:p>
          <a:p>
            <a:r>
              <a:rPr lang="en-AU" dirty="0">
                <a:solidFill>
                  <a:schemeClr val="tx1"/>
                </a:solidFill>
                <a:latin typeface="Arial" panose="020B0604020202020204" pitchFamily="34" charset="0"/>
                <a:cs typeface="Arial" panose="020B0604020202020204" pitchFamily="34" charset="0"/>
              </a:rPr>
              <a:t>Happy to spend $ for cosmetic benefit</a:t>
            </a:r>
          </a:p>
          <a:p>
            <a:r>
              <a:rPr lang="en-AU" dirty="0">
                <a:solidFill>
                  <a:schemeClr val="tx1"/>
                </a:solidFill>
                <a:latin typeface="Arial" panose="020B0604020202020204" pitchFamily="34" charset="0"/>
                <a:cs typeface="Arial" panose="020B0604020202020204" pitchFamily="34" charset="0"/>
              </a:rPr>
              <a:t>(Will probably need some dry eye mgt though!)</a:t>
            </a:r>
          </a:p>
        </p:txBody>
      </p:sp>
      <p:pic>
        <p:nvPicPr>
          <p:cNvPr id="5" name="Picture 4">
            <a:extLst>
              <a:ext uri="{FF2B5EF4-FFF2-40B4-BE49-F238E27FC236}">
                <a16:creationId xmlns:a16="http://schemas.microsoft.com/office/drawing/2014/main" id="{3B1894FB-016F-E255-5AFE-6240227D40ED}"/>
              </a:ext>
            </a:extLst>
          </p:cNvPr>
          <p:cNvPicPr>
            <a:picLocks noChangeAspect="1"/>
          </p:cNvPicPr>
          <p:nvPr/>
        </p:nvPicPr>
        <p:blipFill>
          <a:blip r:embed="rId2"/>
          <a:stretch>
            <a:fillRect/>
          </a:stretch>
        </p:blipFill>
        <p:spPr>
          <a:xfrm>
            <a:off x="7380312" y="0"/>
            <a:ext cx="1763688" cy="1248743"/>
          </a:xfrm>
          <a:prstGeom prst="rect">
            <a:avLst/>
          </a:prstGeom>
        </p:spPr>
      </p:pic>
    </p:spTree>
    <p:extLst>
      <p:ext uri="{BB962C8B-B14F-4D97-AF65-F5344CB8AC3E}">
        <p14:creationId xmlns:p14="http://schemas.microsoft.com/office/powerpoint/2010/main" val="2215501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3B123-6E3A-2B93-B864-8C1216BA7A4B}"/>
              </a:ext>
            </a:extLst>
          </p:cNvPr>
          <p:cNvSpPr>
            <a:spLocks noGrp="1"/>
          </p:cNvSpPr>
          <p:nvPr>
            <p:ph type="title"/>
          </p:nvPr>
        </p:nvSpPr>
        <p:spPr>
          <a:xfrm>
            <a:off x="377754" y="-18603"/>
            <a:ext cx="8042276" cy="1336956"/>
          </a:xfrm>
        </p:spPr>
        <p:txBody>
          <a:bodyPr/>
          <a:lstStyle/>
          <a:p>
            <a:r>
              <a:rPr lang="en-AU" sz="3600" dirty="0" err="1">
                <a:latin typeface="Arial" panose="020B0604020202020204" pitchFamily="34" charset="0"/>
                <a:cs typeface="Arial" panose="020B0604020202020204" pitchFamily="34" charset="0"/>
              </a:rPr>
              <a:t>PsyOps</a:t>
            </a:r>
            <a:r>
              <a:rPr lang="en-AU" sz="3600" dirty="0">
                <a:latin typeface="Arial" panose="020B0604020202020204" pitchFamily="34" charset="0"/>
                <a:cs typeface="Arial" panose="020B0604020202020204" pitchFamily="34" charset="0"/>
              </a:rPr>
              <a:t> / Jedi mind tricks + ‘cheating’:</a:t>
            </a:r>
            <a:br>
              <a:rPr lang="en-AU" sz="3200" dirty="0">
                <a:latin typeface="Arial" panose="020B0604020202020204" pitchFamily="34" charset="0"/>
                <a:cs typeface="Arial" panose="020B0604020202020204" pitchFamily="34" charset="0"/>
              </a:rPr>
            </a:br>
            <a:endParaRPr lang="en-AU"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FF76867-3B2A-D545-ED55-CFA471ECE5EB}"/>
              </a:ext>
            </a:extLst>
          </p:cNvPr>
          <p:cNvSpPr>
            <a:spLocks noGrp="1"/>
          </p:cNvSpPr>
          <p:nvPr>
            <p:ph idx="1"/>
          </p:nvPr>
        </p:nvSpPr>
        <p:spPr>
          <a:xfrm>
            <a:off x="377754" y="2132856"/>
            <a:ext cx="8487222" cy="4343400"/>
          </a:xfrm>
        </p:spPr>
        <p:txBody>
          <a:bodyPr/>
          <a:lstStyle/>
          <a:p>
            <a:r>
              <a:rPr lang="en-AU" sz="3600" dirty="0">
                <a:solidFill>
                  <a:schemeClr val="tx1"/>
                </a:solidFill>
                <a:latin typeface="Arial" panose="020B0604020202020204" pitchFamily="34" charset="0"/>
                <a:cs typeface="Arial" panose="020B0604020202020204" pitchFamily="34" charset="0"/>
              </a:rPr>
              <a:t>Easier when you are in the same boat</a:t>
            </a:r>
          </a:p>
          <a:p>
            <a:r>
              <a:rPr lang="en-AU" sz="3600" dirty="0">
                <a:solidFill>
                  <a:schemeClr val="tx1"/>
                </a:solidFill>
                <a:latin typeface="Arial" panose="020B0604020202020204" pitchFamily="34" charset="0"/>
                <a:cs typeface="Arial" panose="020B0604020202020204" pitchFamily="34" charset="0"/>
              </a:rPr>
              <a:t>Presbyopia = ‘old eye’ in Greek</a:t>
            </a:r>
          </a:p>
          <a:p>
            <a:r>
              <a:rPr lang="en-AU" sz="3600" dirty="0">
                <a:solidFill>
                  <a:schemeClr val="tx1"/>
                </a:solidFill>
                <a:latin typeface="Arial" panose="020B0604020202020204" pitchFamily="34" charset="0"/>
                <a:cs typeface="Arial" panose="020B0604020202020204" pitchFamily="34" charset="0"/>
              </a:rPr>
              <a:t>It sux</a:t>
            </a:r>
          </a:p>
          <a:p>
            <a:r>
              <a:rPr lang="en-AU" sz="3600" dirty="0">
                <a:solidFill>
                  <a:schemeClr val="tx1"/>
                </a:solidFill>
                <a:latin typeface="Arial" panose="020B0604020202020204" pitchFamily="34" charset="0"/>
                <a:cs typeface="Arial" panose="020B0604020202020204" pitchFamily="34" charset="0"/>
              </a:rPr>
              <a:t>There are a variety of options available to help</a:t>
            </a:r>
          </a:p>
          <a:p>
            <a:endParaRPr lang="en-AU" dirty="0"/>
          </a:p>
          <a:p>
            <a:endParaRPr lang="en-AU" dirty="0"/>
          </a:p>
        </p:txBody>
      </p:sp>
      <p:sp>
        <p:nvSpPr>
          <p:cNvPr id="4" name="TextBox 3">
            <a:extLst>
              <a:ext uri="{FF2B5EF4-FFF2-40B4-BE49-F238E27FC236}">
                <a16:creationId xmlns:a16="http://schemas.microsoft.com/office/drawing/2014/main" id="{0B033C96-A687-291D-882B-60E2EB159B30}"/>
              </a:ext>
            </a:extLst>
          </p:cNvPr>
          <p:cNvSpPr txBox="1"/>
          <p:nvPr/>
        </p:nvSpPr>
        <p:spPr>
          <a:xfrm>
            <a:off x="2267744" y="949021"/>
            <a:ext cx="4399474" cy="646331"/>
          </a:xfrm>
          <a:prstGeom prst="rect">
            <a:avLst/>
          </a:prstGeom>
          <a:noFill/>
        </p:spPr>
        <p:txBody>
          <a:bodyPr wrap="none" rtlCol="0">
            <a:spAutoFit/>
          </a:bodyPr>
          <a:lstStyle/>
          <a:p>
            <a:r>
              <a:rPr lang="en-AU" sz="3600" dirty="0">
                <a:latin typeface="Arial" panose="020B0604020202020204" pitchFamily="34" charset="0"/>
                <a:cs typeface="Arial" panose="020B0604020202020204" pitchFamily="34" charset="0"/>
              </a:rPr>
              <a:t>Presbyopic CL fitting</a:t>
            </a:r>
            <a:endParaRPr lang="en-AU" sz="3600" dirty="0"/>
          </a:p>
        </p:txBody>
      </p:sp>
    </p:spTree>
    <p:extLst>
      <p:ext uri="{BB962C8B-B14F-4D97-AF65-F5344CB8AC3E}">
        <p14:creationId xmlns:p14="http://schemas.microsoft.com/office/powerpoint/2010/main" val="386792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C3F5373-0CA2-EF74-B1AE-E621673468AF}"/>
              </a:ext>
            </a:extLst>
          </p:cNvPr>
          <p:cNvSpPr>
            <a:spLocks noGrp="1"/>
          </p:cNvSpPr>
          <p:nvPr>
            <p:ph idx="1"/>
          </p:nvPr>
        </p:nvSpPr>
        <p:spPr>
          <a:xfrm>
            <a:off x="549274" y="1340768"/>
            <a:ext cx="8343205" cy="4343400"/>
          </a:xfrm>
        </p:spPr>
        <p:txBody>
          <a:bodyPr>
            <a:noAutofit/>
          </a:bodyPr>
          <a:lstStyle/>
          <a:p>
            <a:r>
              <a:rPr lang="en-AU" sz="3600" dirty="0">
                <a:solidFill>
                  <a:schemeClr val="tx1"/>
                </a:solidFill>
                <a:latin typeface="Arial" panose="020B0604020202020204" pitchFamily="34" charset="0"/>
                <a:cs typeface="Arial" panose="020B0604020202020204" pitchFamily="34" charset="0"/>
              </a:rPr>
              <a:t>Need to assess key VT for CL use </a:t>
            </a:r>
          </a:p>
          <a:p>
            <a:r>
              <a:rPr lang="en-AU" sz="3600" dirty="0">
                <a:solidFill>
                  <a:schemeClr val="tx1"/>
                </a:solidFill>
                <a:latin typeface="Arial" panose="020B0604020202020204" pitchFamily="34" charset="0"/>
                <a:cs typeface="Arial" panose="020B0604020202020204" pitchFamily="34" charset="0"/>
              </a:rPr>
              <a:t>Tell them all options involve ‘compromise’ (use real world stuff / don’t give them a N4 chart!)</a:t>
            </a:r>
          </a:p>
          <a:p>
            <a:r>
              <a:rPr lang="en-AU" sz="3600" dirty="0">
                <a:solidFill>
                  <a:schemeClr val="tx1"/>
                </a:solidFill>
                <a:latin typeface="Arial" panose="020B0604020202020204" pitchFamily="34" charset="0"/>
                <a:cs typeface="Arial" panose="020B0604020202020204" pitchFamily="34" charset="0"/>
              </a:rPr>
              <a:t>Set realistic expectations </a:t>
            </a:r>
          </a:p>
        </p:txBody>
      </p:sp>
      <p:sp>
        <p:nvSpPr>
          <p:cNvPr id="4" name="TextBox 3">
            <a:extLst>
              <a:ext uri="{FF2B5EF4-FFF2-40B4-BE49-F238E27FC236}">
                <a16:creationId xmlns:a16="http://schemas.microsoft.com/office/drawing/2014/main" id="{10788643-9E3A-0F22-929D-5AA06750C7F7}"/>
              </a:ext>
            </a:extLst>
          </p:cNvPr>
          <p:cNvSpPr txBox="1"/>
          <p:nvPr/>
        </p:nvSpPr>
        <p:spPr>
          <a:xfrm>
            <a:off x="1907704" y="302690"/>
            <a:ext cx="5341399" cy="769441"/>
          </a:xfrm>
          <a:prstGeom prst="rect">
            <a:avLst/>
          </a:prstGeom>
          <a:noFill/>
        </p:spPr>
        <p:txBody>
          <a:bodyPr wrap="none" rtlCol="0">
            <a:spAutoFit/>
          </a:bodyPr>
          <a:lstStyle/>
          <a:p>
            <a:r>
              <a:rPr lang="en-AU" sz="4400" dirty="0">
                <a:latin typeface="Arial" panose="020B0604020202020204" pitchFamily="34" charset="0"/>
                <a:cs typeface="Arial" panose="020B0604020202020204" pitchFamily="34" charset="0"/>
              </a:rPr>
              <a:t>Presbyopic CL fitting</a:t>
            </a:r>
            <a:endParaRPr lang="en-AU" sz="4400" dirty="0"/>
          </a:p>
        </p:txBody>
      </p:sp>
    </p:spTree>
    <p:extLst>
      <p:ext uri="{BB962C8B-B14F-4D97-AF65-F5344CB8AC3E}">
        <p14:creationId xmlns:p14="http://schemas.microsoft.com/office/powerpoint/2010/main" val="3732725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44210-0AA8-5521-1C30-25E4F0F4601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9AE296-BC49-D69C-FC6D-D750A1DD7362}"/>
              </a:ext>
            </a:extLst>
          </p:cNvPr>
          <p:cNvSpPr>
            <a:spLocks noGrp="1"/>
          </p:cNvSpPr>
          <p:nvPr>
            <p:ph idx="1"/>
          </p:nvPr>
        </p:nvSpPr>
        <p:spPr>
          <a:xfrm>
            <a:off x="549274" y="1340768"/>
            <a:ext cx="8343205" cy="4343400"/>
          </a:xfrm>
        </p:spPr>
        <p:txBody>
          <a:bodyPr>
            <a:noAutofit/>
          </a:bodyPr>
          <a:lstStyle/>
          <a:p>
            <a:r>
              <a:rPr lang="en-AU" sz="4400" b="1" dirty="0">
                <a:solidFill>
                  <a:schemeClr val="tx1"/>
                </a:solidFill>
                <a:latin typeface="Arial" panose="020B0604020202020204" pitchFamily="34" charset="0"/>
                <a:cs typeface="Arial" panose="020B0604020202020204" pitchFamily="34" charset="0"/>
              </a:rPr>
              <a:t>Under-promise and overdeliver !</a:t>
            </a:r>
          </a:p>
          <a:p>
            <a:r>
              <a:rPr lang="en-AU" sz="3600" dirty="0">
                <a:solidFill>
                  <a:schemeClr val="tx1"/>
                </a:solidFill>
                <a:latin typeface="Arial" panose="020B0604020202020204" pitchFamily="34" charset="0"/>
                <a:cs typeface="Arial" panose="020B0604020202020204" pitchFamily="34" charset="0"/>
              </a:rPr>
              <a:t>“Stealing from Peter to pay Paul”</a:t>
            </a:r>
          </a:p>
          <a:p>
            <a:pPr marL="0" indent="0">
              <a:buNone/>
            </a:pPr>
            <a:r>
              <a:rPr lang="en-AU" sz="3600" dirty="0">
                <a:solidFill>
                  <a:schemeClr val="tx1"/>
                </a:solidFill>
                <a:latin typeface="Arial" panose="020B0604020202020204" pitchFamily="34" charset="0"/>
                <a:cs typeface="Arial" panose="020B0604020202020204" pitchFamily="34" charset="0"/>
              </a:rPr>
              <a:t>  (if I make D better N will be worse)</a:t>
            </a:r>
          </a:p>
          <a:p>
            <a:r>
              <a:rPr lang="en-AU" sz="3600" dirty="0">
                <a:solidFill>
                  <a:schemeClr val="tx1"/>
                </a:solidFill>
                <a:latin typeface="Arial" panose="020B0604020202020204" pitchFamily="34" charset="0"/>
                <a:cs typeface="Arial" panose="020B0604020202020204" pitchFamily="34" charset="0"/>
              </a:rPr>
              <a:t>“What’s more important for you?”</a:t>
            </a:r>
          </a:p>
          <a:p>
            <a:r>
              <a:rPr lang="en-AU" sz="3600" dirty="0">
                <a:solidFill>
                  <a:schemeClr val="tx1"/>
                </a:solidFill>
                <a:latin typeface="Arial" panose="020B0604020202020204" pitchFamily="34" charset="0"/>
                <a:cs typeface="Arial" panose="020B0604020202020204" pitchFamily="34" charset="0"/>
              </a:rPr>
              <a:t>Presbyopic CL – 95% of your VTs/day</a:t>
            </a:r>
          </a:p>
        </p:txBody>
      </p:sp>
      <p:sp>
        <p:nvSpPr>
          <p:cNvPr id="4" name="TextBox 3">
            <a:extLst>
              <a:ext uri="{FF2B5EF4-FFF2-40B4-BE49-F238E27FC236}">
                <a16:creationId xmlns:a16="http://schemas.microsoft.com/office/drawing/2014/main" id="{68F15CC3-1B0B-8CA7-2988-BDEEE6C8C598}"/>
              </a:ext>
            </a:extLst>
          </p:cNvPr>
          <p:cNvSpPr txBox="1"/>
          <p:nvPr/>
        </p:nvSpPr>
        <p:spPr>
          <a:xfrm>
            <a:off x="1907704" y="302690"/>
            <a:ext cx="5341399" cy="769441"/>
          </a:xfrm>
          <a:prstGeom prst="rect">
            <a:avLst/>
          </a:prstGeom>
          <a:noFill/>
        </p:spPr>
        <p:txBody>
          <a:bodyPr wrap="none" rtlCol="0">
            <a:spAutoFit/>
          </a:bodyPr>
          <a:lstStyle/>
          <a:p>
            <a:r>
              <a:rPr lang="en-AU" sz="4400" dirty="0">
                <a:latin typeface="Arial" panose="020B0604020202020204" pitchFamily="34" charset="0"/>
                <a:cs typeface="Arial" panose="020B0604020202020204" pitchFamily="34" charset="0"/>
              </a:rPr>
              <a:t>Presbyopic CL fitting</a:t>
            </a:r>
            <a:endParaRPr lang="en-AU" sz="4400" dirty="0"/>
          </a:p>
        </p:txBody>
      </p:sp>
    </p:spTree>
    <p:extLst>
      <p:ext uri="{BB962C8B-B14F-4D97-AF65-F5344CB8AC3E}">
        <p14:creationId xmlns:p14="http://schemas.microsoft.com/office/powerpoint/2010/main" val="28613851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B6005-FFAA-36AE-A54D-E33ECD0F077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3F217F-4ADF-D9FD-0698-543C847BC102}"/>
              </a:ext>
            </a:extLst>
          </p:cNvPr>
          <p:cNvSpPr>
            <a:spLocks noGrp="1"/>
          </p:cNvSpPr>
          <p:nvPr>
            <p:ph idx="1"/>
          </p:nvPr>
        </p:nvSpPr>
        <p:spPr>
          <a:xfrm>
            <a:off x="534129" y="1412776"/>
            <a:ext cx="8343205" cy="892695"/>
          </a:xfrm>
        </p:spPr>
        <p:txBody>
          <a:bodyPr>
            <a:noAutofit/>
          </a:bodyPr>
          <a:lstStyle/>
          <a:p>
            <a:pPr marL="0" indent="0">
              <a:buNone/>
            </a:pPr>
            <a:r>
              <a:rPr lang="en-AU" sz="2800" dirty="0">
                <a:solidFill>
                  <a:schemeClr val="tx1"/>
                </a:solidFill>
                <a:latin typeface="Arial" panose="020B0604020202020204" pitchFamily="34" charset="0"/>
                <a:cs typeface="Arial" panose="020B0604020202020204" pitchFamily="34" charset="0"/>
              </a:rPr>
              <a:t>Boost lighting</a:t>
            </a:r>
          </a:p>
          <a:p>
            <a:pPr marL="0" indent="0">
              <a:buNone/>
            </a:pPr>
            <a:r>
              <a:rPr lang="en-AU" sz="2800" dirty="0">
                <a:solidFill>
                  <a:schemeClr val="tx1"/>
                </a:solidFill>
                <a:latin typeface="Arial" panose="020B0604020202020204" pitchFamily="34" charset="0"/>
                <a:cs typeface="Arial" panose="020B0604020202020204" pitchFamily="34" charset="0"/>
              </a:rPr>
              <a:t>Boost font size on phone and computer / tweak WD</a:t>
            </a:r>
          </a:p>
          <a:p>
            <a:pPr marL="0" indent="0">
              <a:buNone/>
            </a:pPr>
            <a:r>
              <a:rPr lang="en-AU" sz="2800" dirty="0">
                <a:solidFill>
                  <a:schemeClr val="tx1"/>
                </a:solidFill>
                <a:latin typeface="Arial" panose="020B0604020202020204" pitchFamily="34" charset="0"/>
                <a:cs typeface="Arial" panose="020B0604020202020204" pitchFamily="34" charset="0"/>
              </a:rPr>
              <a:t>Boost magnification with a cheap RMS +1.00 when needed</a:t>
            </a:r>
          </a:p>
          <a:p>
            <a:pPr marL="0" indent="0">
              <a:buNone/>
            </a:pPr>
            <a:r>
              <a:rPr lang="en-AU" sz="2800" dirty="0">
                <a:solidFill>
                  <a:schemeClr val="tx1"/>
                </a:solidFill>
                <a:latin typeface="Arial" panose="020B0604020202020204" pitchFamily="34" charset="0"/>
                <a:cs typeface="Arial" panose="020B0604020202020204" pitchFamily="34" charset="0"/>
              </a:rPr>
              <a:t>Get some +/-1.00, 1.50, 2.00, 2.50 $5 RMS off </a:t>
            </a:r>
            <a:r>
              <a:rPr lang="en-AU" sz="2800" dirty="0" err="1">
                <a:solidFill>
                  <a:schemeClr val="tx1"/>
                </a:solidFill>
                <a:latin typeface="Arial" panose="020B0604020202020204" pitchFamily="34" charset="0"/>
                <a:cs typeface="Arial" panose="020B0604020202020204" pitchFamily="34" charset="0"/>
              </a:rPr>
              <a:t>ebay</a:t>
            </a:r>
            <a:r>
              <a:rPr lang="en-AU" sz="2800" dirty="0">
                <a:solidFill>
                  <a:schemeClr val="tx1"/>
                </a:solidFill>
                <a:latin typeface="Arial" panose="020B0604020202020204" pitchFamily="34" charset="0"/>
                <a:cs typeface="Arial" panose="020B0604020202020204" pitchFamily="34" charset="0"/>
              </a:rPr>
              <a:t> so you can punch out one lens for monovision patients to help with driving/reading</a:t>
            </a:r>
          </a:p>
          <a:p>
            <a:pPr marL="0" indent="0">
              <a:buNone/>
            </a:pPr>
            <a:r>
              <a:rPr lang="en-AU" sz="2800" dirty="0">
                <a:solidFill>
                  <a:schemeClr val="tx1"/>
                </a:solidFill>
                <a:latin typeface="Arial" panose="020B0604020202020204" pitchFamily="34" charset="0"/>
                <a:cs typeface="Arial" panose="020B0604020202020204" pitchFamily="34" charset="0"/>
              </a:rPr>
              <a:t>Trial frame assessment </a:t>
            </a:r>
            <a:r>
              <a:rPr lang="en-AU" sz="2800" dirty="0" err="1">
                <a:solidFill>
                  <a:schemeClr val="tx1"/>
                </a:solidFill>
                <a:latin typeface="Arial" panose="020B0604020202020204" pitchFamily="34" charset="0"/>
                <a:cs typeface="Arial" panose="020B0604020202020204" pitchFamily="34" charset="0"/>
              </a:rPr>
              <a:t>monoV</a:t>
            </a:r>
            <a:r>
              <a:rPr lang="en-AU" sz="2800" dirty="0">
                <a:solidFill>
                  <a:schemeClr val="tx1"/>
                </a:solidFill>
                <a:latin typeface="Arial" panose="020B0604020202020204" pitchFamily="34" charset="0"/>
                <a:cs typeface="Arial" panose="020B0604020202020204" pitchFamily="34" charset="0"/>
              </a:rPr>
              <a:t> / practice walk around</a:t>
            </a:r>
          </a:p>
        </p:txBody>
      </p:sp>
      <p:sp>
        <p:nvSpPr>
          <p:cNvPr id="4" name="TextBox 3">
            <a:extLst>
              <a:ext uri="{FF2B5EF4-FFF2-40B4-BE49-F238E27FC236}">
                <a16:creationId xmlns:a16="http://schemas.microsoft.com/office/drawing/2014/main" id="{BAF0BD90-5FB2-10C3-C1F3-EDACAA1B2772}"/>
              </a:ext>
            </a:extLst>
          </p:cNvPr>
          <p:cNvSpPr txBox="1"/>
          <p:nvPr/>
        </p:nvSpPr>
        <p:spPr>
          <a:xfrm>
            <a:off x="534129" y="260648"/>
            <a:ext cx="8103372" cy="769441"/>
          </a:xfrm>
          <a:prstGeom prst="rect">
            <a:avLst/>
          </a:prstGeom>
          <a:noFill/>
        </p:spPr>
        <p:txBody>
          <a:bodyPr wrap="none" rtlCol="0">
            <a:spAutoFit/>
          </a:bodyPr>
          <a:lstStyle/>
          <a:p>
            <a:r>
              <a:rPr lang="en-AU" sz="4400" dirty="0">
                <a:latin typeface="Arial" panose="020B0604020202020204" pitchFamily="34" charset="0"/>
                <a:cs typeface="Arial" panose="020B0604020202020204" pitchFamily="34" charset="0"/>
              </a:rPr>
              <a:t>Presbyopic CL fitting - Cheating</a:t>
            </a:r>
            <a:endParaRPr lang="en-AU" sz="4400" dirty="0"/>
          </a:p>
        </p:txBody>
      </p:sp>
    </p:spTree>
    <p:extLst>
      <p:ext uri="{BB962C8B-B14F-4D97-AF65-F5344CB8AC3E}">
        <p14:creationId xmlns:p14="http://schemas.microsoft.com/office/powerpoint/2010/main" val="769309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10" descr="usual suspects"/>
          <p:cNvPicPr preferRelativeResize="0"/>
          <p:nvPr/>
        </p:nvPicPr>
        <p:blipFill rotWithShape="1">
          <a:blip r:embed="rId3">
            <a:alphaModFix/>
          </a:blip>
          <a:srcRect/>
          <a:stretch/>
        </p:blipFill>
        <p:spPr>
          <a:xfrm>
            <a:off x="71438" y="668479"/>
            <a:ext cx="8965058" cy="6189522"/>
          </a:xfrm>
          <a:prstGeom prst="rect">
            <a:avLst/>
          </a:prstGeom>
          <a:noFill/>
          <a:ln>
            <a:noFill/>
          </a:ln>
        </p:spPr>
      </p:pic>
      <p:sp>
        <p:nvSpPr>
          <p:cNvPr id="173" name="Google Shape;173;p10"/>
          <p:cNvSpPr txBox="1"/>
          <p:nvPr/>
        </p:nvSpPr>
        <p:spPr>
          <a:xfrm>
            <a:off x="3113487" y="1716578"/>
            <a:ext cx="1188244" cy="623217"/>
          </a:xfrm>
          <a:prstGeom prst="rect">
            <a:avLst/>
          </a:prstGeom>
          <a:noFill/>
          <a:ln>
            <a:noFill/>
          </a:ln>
        </p:spPr>
        <p:txBody>
          <a:bodyPr spcFirstLastPara="1" wrap="square" lIns="68569" tIns="34275" rIns="68569" bIns="34275" anchor="t" anchorCtr="0">
            <a:spAutoFit/>
          </a:bodyPr>
          <a:lstStyle/>
          <a:p>
            <a:pPr algn="ctr"/>
            <a:r>
              <a:rPr lang="en-AU" dirty="0">
                <a:solidFill>
                  <a:srgbClr val="FF0000"/>
                </a:solidFill>
              </a:rPr>
              <a:t>High </a:t>
            </a:r>
            <a:endParaRPr sz="1350" dirty="0"/>
          </a:p>
          <a:p>
            <a:pPr algn="ctr"/>
            <a:r>
              <a:rPr lang="en-AU" dirty="0">
                <a:solidFill>
                  <a:srgbClr val="FF0000"/>
                </a:solidFill>
              </a:rPr>
              <a:t>+/-</a:t>
            </a:r>
            <a:endParaRPr sz="1350" dirty="0"/>
          </a:p>
        </p:txBody>
      </p:sp>
      <p:sp>
        <p:nvSpPr>
          <p:cNvPr id="174" name="Google Shape;174;p10"/>
          <p:cNvSpPr txBox="1"/>
          <p:nvPr/>
        </p:nvSpPr>
        <p:spPr>
          <a:xfrm>
            <a:off x="972147" y="2166685"/>
            <a:ext cx="809625" cy="346218"/>
          </a:xfrm>
          <a:prstGeom prst="rect">
            <a:avLst/>
          </a:prstGeom>
          <a:noFill/>
          <a:ln>
            <a:noFill/>
          </a:ln>
        </p:spPr>
        <p:txBody>
          <a:bodyPr spcFirstLastPara="1" wrap="square" lIns="68569" tIns="34275" rIns="68569" bIns="34275" anchor="t" anchorCtr="0">
            <a:spAutoFit/>
          </a:bodyPr>
          <a:lstStyle/>
          <a:p>
            <a:r>
              <a:rPr lang="en-AU" dirty="0">
                <a:solidFill>
                  <a:srgbClr val="FF0000"/>
                </a:solidFill>
              </a:rPr>
              <a:t>KCN</a:t>
            </a:r>
            <a:endParaRPr sz="1350" dirty="0"/>
          </a:p>
        </p:txBody>
      </p:sp>
      <p:sp>
        <p:nvSpPr>
          <p:cNvPr id="175" name="Google Shape;175;p10"/>
          <p:cNvSpPr txBox="1"/>
          <p:nvPr/>
        </p:nvSpPr>
        <p:spPr>
          <a:xfrm>
            <a:off x="1853507" y="1948332"/>
            <a:ext cx="1188244" cy="346218"/>
          </a:xfrm>
          <a:prstGeom prst="rect">
            <a:avLst/>
          </a:prstGeom>
          <a:noFill/>
          <a:ln>
            <a:noFill/>
          </a:ln>
        </p:spPr>
        <p:txBody>
          <a:bodyPr spcFirstLastPara="1" wrap="square" lIns="68569" tIns="34275" rIns="68569" bIns="34275" anchor="t" anchorCtr="0">
            <a:spAutoFit/>
          </a:bodyPr>
          <a:lstStyle/>
          <a:p>
            <a:pPr algn="ctr"/>
            <a:r>
              <a:rPr lang="en-AU" dirty="0">
                <a:solidFill>
                  <a:srgbClr val="FF0000"/>
                </a:solidFill>
              </a:rPr>
              <a:t>Post </a:t>
            </a:r>
            <a:r>
              <a:rPr lang="en-AU" dirty="0" err="1">
                <a:solidFill>
                  <a:srgbClr val="FF0000"/>
                </a:solidFill>
              </a:rPr>
              <a:t>Sx</a:t>
            </a:r>
            <a:endParaRPr sz="1350" dirty="0"/>
          </a:p>
        </p:txBody>
      </p:sp>
      <p:sp>
        <p:nvSpPr>
          <p:cNvPr id="176" name="Google Shape;176;p10"/>
          <p:cNvSpPr txBox="1"/>
          <p:nvPr/>
        </p:nvSpPr>
        <p:spPr>
          <a:xfrm>
            <a:off x="5508129" y="1850448"/>
            <a:ext cx="1188244" cy="969466"/>
          </a:xfrm>
          <a:prstGeom prst="rect">
            <a:avLst/>
          </a:prstGeom>
          <a:noFill/>
          <a:ln>
            <a:noFill/>
          </a:ln>
        </p:spPr>
        <p:txBody>
          <a:bodyPr spcFirstLastPara="1" wrap="square" lIns="68569" tIns="34275" rIns="68569" bIns="34275" anchor="t" anchorCtr="0">
            <a:spAutoFit/>
          </a:bodyPr>
          <a:lstStyle/>
          <a:p>
            <a:pPr algn="ctr"/>
            <a:r>
              <a:rPr lang="en-AU" dirty="0">
                <a:solidFill>
                  <a:srgbClr val="FF0000"/>
                </a:solidFill>
              </a:rPr>
              <a:t>Ortho-K</a:t>
            </a:r>
          </a:p>
          <a:p>
            <a:pPr algn="ctr"/>
            <a:r>
              <a:rPr lang="en-AU" sz="1350" dirty="0">
                <a:solidFill>
                  <a:srgbClr val="FFFF00"/>
                </a:solidFill>
              </a:rPr>
              <a:t>myopia mgt,</a:t>
            </a:r>
          </a:p>
          <a:p>
            <a:pPr algn="ctr"/>
            <a:r>
              <a:rPr lang="en-AU" sz="1350" dirty="0">
                <a:solidFill>
                  <a:srgbClr val="FFFF00"/>
                </a:solidFill>
              </a:rPr>
              <a:t>dust, swimmer?</a:t>
            </a:r>
            <a:endParaRPr sz="1350" dirty="0">
              <a:solidFill>
                <a:srgbClr val="FFFF00"/>
              </a:solidFill>
            </a:endParaRPr>
          </a:p>
        </p:txBody>
      </p:sp>
      <p:sp>
        <p:nvSpPr>
          <p:cNvPr id="177" name="Google Shape;177;p10"/>
          <p:cNvSpPr txBox="1"/>
          <p:nvPr/>
        </p:nvSpPr>
        <p:spPr>
          <a:xfrm>
            <a:off x="7734895" y="2042472"/>
            <a:ext cx="1188244" cy="346218"/>
          </a:xfrm>
          <a:prstGeom prst="rect">
            <a:avLst/>
          </a:prstGeom>
          <a:noFill/>
          <a:ln>
            <a:noFill/>
          </a:ln>
        </p:spPr>
        <p:txBody>
          <a:bodyPr spcFirstLastPara="1" wrap="square" lIns="68569" tIns="34275" rIns="68569" bIns="34275" anchor="t" anchorCtr="0">
            <a:spAutoFit/>
          </a:bodyPr>
          <a:lstStyle/>
          <a:p>
            <a:pPr algn="ctr"/>
            <a:r>
              <a:rPr lang="en-AU" dirty="0">
                <a:solidFill>
                  <a:srgbClr val="FF0000"/>
                </a:solidFill>
              </a:rPr>
              <a:t>Refit</a:t>
            </a:r>
            <a:endParaRPr sz="1350" dirty="0"/>
          </a:p>
        </p:txBody>
      </p:sp>
      <p:sp>
        <p:nvSpPr>
          <p:cNvPr id="178" name="Google Shape;178;p10"/>
          <p:cNvSpPr txBox="1"/>
          <p:nvPr/>
        </p:nvSpPr>
        <p:spPr>
          <a:xfrm>
            <a:off x="6653211" y="2121441"/>
            <a:ext cx="1188244" cy="346218"/>
          </a:xfrm>
          <a:prstGeom prst="rect">
            <a:avLst/>
          </a:prstGeom>
          <a:noFill/>
          <a:ln>
            <a:noFill/>
          </a:ln>
        </p:spPr>
        <p:txBody>
          <a:bodyPr spcFirstLastPara="1" wrap="square" lIns="68569" tIns="34275" rIns="68569" bIns="34275" anchor="t" anchorCtr="0">
            <a:spAutoFit/>
          </a:bodyPr>
          <a:lstStyle/>
          <a:p>
            <a:pPr algn="ctr"/>
            <a:r>
              <a:rPr lang="en-AU" dirty="0">
                <a:solidFill>
                  <a:srgbClr val="FF0000"/>
                </a:solidFill>
              </a:rPr>
              <a:t>Dry Eye</a:t>
            </a:r>
            <a:endParaRPr sz="1350" dirty="0"/>
          </a:p>
        </p:txBody>
      </p:sp>
      <p:sp>
        <p:nvSpPr>
          <p:cNvPr id="179" name="Google Shape;179;p10"/>
          <p:cNvSpPr txBox="1"/>
          <p:nvPr/>
        </p:nvSpPr>
        <p:spPr>
          <a:xfrm>
            <a:off x="4248149" y="1767224"/>
            <a:ext cx="1188244" cy="623217"/>
          </a:xfrm>
          <a:prstGeom prst="rect">
            <a:avLst/>
          </a:prstGeom>
          <a:noFill/>
          <a:ln>
            <a:noFill/>
          </a:ln>
        </p:spPr>
        <p:txBody>
          <a:bodyPr spcFirstLastPara="1" wrap="square" lIns="68569" tIns="34275" rIns="68569" bIns="34275" anchor="t" anchorCtr="0">
            <a:spAutoFit/>
          </a:bodyPr>
          <a:lstStyle/>
          <a:p>
            <a:pPr algn="ctr"/>
            <a:r>
              <a:rPr lang="en-AU" dirty="0">
                <a:solidFill>
                  <a:srgbClr val="FF0000"/>
                </a:solidFill>
              </a:rPr>
              <a:t>High </a:t>
            </a:r>
            <a:endParaRPr sz="1350" dirty="0"/>
          </a:p>
          <a:p>
            <a:pPr algn="ctr"/>
            <a:r>
              <a:rPr lang="en-AU" dirty="0" err="1">
                <a:solidFill>
                  <a:srgbClr val="FF0000"/>
                </a:solidFill>
              </a:rPr>
              <a:t>Cyl</a:t>
            </a:r>
            <a:endParaRPr sz="1350" dirty="0"/>
          </a:p>
        </p:txBody>
      </p:sp>
      <p:sp>
        <p:nvSpPr>
          <p:cNvPr id="3" name="TextBox 2">
            <a:extLst>
              <a:ext uri="{FF2B5EF4-FFF2-40B4-BE49-F238E27FC236}">
                <a16:creationId xmlns:a16="http://schemas.microsoft.com/office/drawing/2014/main" id="{AF86F62A-F655-A162-BFBA-6828EB021EDA}"/>
              </a:ext>
            </a:extLst>
          </p:cNvPr>
          <p:cNvSpPr txBox="1"/>
          <p:nvPr/>
        </p:nvSpPr>
        <p:spPr>
          <a:xfrm>
            <a:off x="972147" y="2563434"/>
            <a:ext cx="744437" cy="307777"/>
          </a:xfrm>
          <a:prstGeom prst="rect">
            <a:avLst/>
          </a:prstGeom>
          <a:noFill/>
        </p:spPr>
        <p:txBody>
          <a:bodyPr wrap="square">
            <a:spAutoFit/>
          </a:bodyPr>
          <a:lstStyle/>
          <a:p>
            <a:r>
              <a:rPr lang="en-AU" sz="1400" spc="-8" dirty="0">
                <a:solidFill>
                  <a:srgbClr val="FFFF00"/>
                </a:solidFill>
                <a:latin typeface="Arial"/>
                <a:cs typeface="Arial"/>
              </a:rPr>
              <a:t>1/84</a:t>
            </a:r>
            <a:endParaRPr lang="en-AU" sz="1400" dirty="0">
              <a:solidFill>
                <a:srgbClr val="FFFF00"/>
              </a:solidFill>
            </a:endParaRPr>
          </a:p>
        </p:txBody>
      </p:sp>
      <p:sp>
        <p:nvSpPr>
          <p:cNvPr id="5" name="TextBox 4">
            <a:extLst>
              <a:ext uri="{FF2B5EF4-FFF2-40B4-BE49-F238E27FC236}">
                <a16:creationId xmlns:a16="http://schemas.microsoft.com/office/drawing/2014/main" id="{CB1266C4-5C3B-4D37-FACE-0AEB8B8B96E9}"/>
              </a:ext>
            </a:extLst>
          </p:cNvPr>
          <p:cNvSpPr txBox="1"/>
          <p:nvPr/>
        </p:nvSpPr>
        <p:spPr>
          <a:xfrm>
            <a:off x="2820889" y="2875414"/>
            <a:ext cx="1962149" cy="512961"/>
          </a:xfrm>
          <a:prstGeom prst="rect">
            <a:avLst/>
          </a:prstGeom>
          <a:noFill/>
        </p:spPr>
        <p:txBody>
          <a:bodyPr wrap="square">
            <a:spAutoFit/>
          </a:bodyPr>
          <a:lstStyle/>
          <a:p>
            <a:pPr marL="277653" lvl="1" defTabSz="685800">
              <a:spcBef>
                <a:spcPts val="443"/>
              </a:spcBef>
              <a:buClr>
                <a:srgbClr val="285FAA"/>
              </a:buClr>
              <a:tabLst>
                <a:tab pos="545306" algn="l"/>
              </a:tabLst>
            </a:pPr>
            <a:r>
              <a:rPr lang="fr-FR" sz="1200" spc="-8" dirty="0">
                <a:solidFill>
                  <a:srgbClr val="FFFF00"/>
                </a:solidFill>
                <a:latin typeface="Arial"/>
                <a:cs typeface="Arial"/>
              </a:rPr>
              <a:t>  1/49</a:t>
            </a:r>
            <a:r>
              <a:rPr lang="fr-FR" sz="1200" spc="-38" dirty="0">
                <a:solidFill>
                  <a:srgbClr val="FFFF00"/>
                </a:solidFill>
                <a:latin typeface="Arial"/>
                <a:cs typeface="Arial"/>
              </a:rPr>
              <a:t> </a:t>
            </a:r>
            <a:r>
              <a:rPr lang="fr-FR" sz="1200" dirty="0">
                <a:solidFill>
                  <a:srgbClr val="FFFF00"/>
                </a:solidFill>
                <a:latin typeface="Arial"/>
                <a:cs typeface="Arial"/>
              </a:rPr>
              <a:t>&gt;5</a:t>
            </a:r>
            <a:r>
              <a:rPr lang="fr-FR" sz="1200" spc="-34" dirty="0">
                <a:solidFill>
                  <a:srgbClr val="FFFF00"/>
                </a:solidFill>
                <a:latin typeface="Arial"/>
                <a:cs typeface="Arial"/>
              </a:rPr>
              <a:t> </a:t>
            </a:r>
            <a:r>
              <a:rPr lang="fr-FR" sz="1200" dirty="0">
                <a:solidFill>
                  <a:srgbClr val="FFFF00"/>
                </a:solidFill>
                <a:latin typeface="Arial"/>
                <a:cs typeface="Arial"/>
              </a:rPr>
              <a:t>DS,</a:t>
            </a:r>
            <a:r>
              <a:rPr lang="fr-FR" sz="1200" spc="-41" dirty="0">
                <a:solidFill>
                  <a:srgbClr val="FFFF00"/>
                </a:solidFill>
                <a:latin typeface="Arial"/>
                <a:cs typeface="Arial"/>
              </a:rPr>
              <a:t> </a:t>
            </a:r>
          </a:p>
          <a:p>
            <a:pPr marL="277653" lvl="1" defTabSz="685800">
              <a:spcBef>
                <a:spcPts val="443"/>
              </a:spcBef>
              <a:buClr>
                <a:srgbClr val="285FAA"/>
              </a:buClr>
              <a:tabLst>
                <a:tab pos="545306" algn="l"/>
              </a:tabLst>
            </a:pPr>
            <a:r>
              <a:rPr lang="fr-FR" sz="1200" dirty="0">
                <a:solidFill>
                  <a:srgbClr val="FFFF00"/>
                </a:solidFill>
                <a:latin typeface="Arial"/>
                <a:cs typeface="Arial"/>
              </a:rPr>
              <a:t>1/395</a:t>
            </a:r>
            <a:r>
              <a:rPr lang="fr-FR" sz="1200" spc="-38" dirty="0">
                <a:solidFill>
                  <a:srgbClr val="FFFF00"/>
                </a:solidFill>
                <a:latin typeface="Arial"/>
                <a:cs typeface="Arial"/>
              </a:rPr>
              <a:t> </a:t>
            </a:r>
            <a:r>
              <a:rPr lang="fr-FR" sz="1200" dirty="0">
                <a:solidFill>
                  <a:srgbClr val="FFFF00"/>
                </a:solidFill>
                <a:latin typeface="Arial"/>
                <a:cs typeface="Arial"/>
              </a:rPr>
              <a:t>&gt;10</a:t>
            </a:r>
            <a:r>
              <a:rPr lang="fr-FR" sz="1200" spc="-34" dirty="0">
                <a:solidFill>
                  <a:srgbClr val="FFFF00"/>
                </a:solidFill>
                <a:latin typeface="Arial"/>
                <a:cs typeface="Arial"/>
              </a:rPr>
              <a:t> </a:t>
            </a:r>
            <a:r>
              <a:rPr lang="fr-FR" sz="1200" spc="-19" dirty="0">
                <a:solidFill>
                  <a:srgbClr val="FFFF00"/>
                </a:solidFill>
                <a:latin typeface="Arial"/>
                <a:cs typeface="Arial"/>
              </a:rPr>
              <a:t>DS</a:t>
            </a:r>
            <a:endParaRPr lang="fr-FR" sz="1200" dirty="0">
              <a:solidFill>
                <a:srgbClr val="FFFF00"/>
              </a:solidFill>
              <a:latin typeface="Arial"/>
              <a:cs typeface="Arial"/>
            </a:endParaRPr>
          </a:p>
        </p:txBody>
      </p:sp>
      <p:sp>
        <p:nvSpPr>
          <p:cNvPr id="7" name="TextBox 6">
            <a:extLst>
              <a:ext uri="{FF2B5EF4-FFF2-40B4-BE49-F238E27FC236}">
                <a16:creationId xmlns:a16="http://schemas.microsoft.com/office/drawing/2014/main" id="{0A6EB405-4EE7-F3B1-060C-279BCE0D9BCC}"/>
              </a:ext>
            </a:extLst>
          </p:cNvPr>
          <p:cNvSpPr txBox="1"/>
          <p:nvPr/>
        </p:nvSpPr>
        <p:spPr>
          <a:xfrm>
            <a:off x="4367211" y="2595003"/>
            <a:ext cx="4572000" cy="461665"/>
          </a:xfrm>
          <a:prstGeom prst="rect">
            <a:avLst/>
          </a:prstGeom>
          <a:noFill/>
        </p:spPr>
        <p:txBody>
          <a:bodyPr wrap="square">
            <a:spAutoFit/>
          </a:bodyPr>
          <a:lstStyle/>
          <a:p>
            <a:r>
              <a:rPr lang="en-AU" sz="1200" spc="-8" dirty="0">
                <a:solidFill>
                  <a:srgbClr val="FFFF00"/>
                </a:solidFill>
                <a:latin typeface="Arial"/>
                <a:cs typeface="Arial"/>
              </a:rPr>
              <a:t>1/10</a:t>
            </a:r>
            <a:r>
              <a:rPr lang="en-AU" sz="1200" spc="-116" dirty="0">
                <a:solidFill>
                  <a:srgbClr val="FFFF00"/>
                </a:solidFill>
                <a:latin typeface="Arial"/>
                <a:cs typeface="Arial"/>
              </a:rPr>
              <a:t> </a:t>
            </a:r>
            <a:r>
              <a:rPr lang="en-AU" sz="1200" dirty="0">
                <a:solidFill>
                  <a:srgbClr val="FFFF00"/>
                </a:solidFill>
                <a:latin typeface="Arial"/>
                <a:cs typeface="Arial"/>
              </a:rPr>
              <a:t>&gt;1.5</a:t>
            </a:r>
            <a:r>
              <a:rPr lang="en-AU" sz="1200" spc="-45" dirty="0">
                <a:solidFill>
                  <a:srgbClr val="FFFF00"/>
                </a:solidFill>
                <a:latin typeface="Arial"/>
                <a:cs typeface="Arial"/>
              </a:rPr>
              <a:t> </a:t>
            </a:r>
            <a:r>
              <a:rPr lang="en-AU" sz="1200" dirty="0">
                <a:solidFill>
                  <a:srgbClr val="FFFF00"/>
                </a:solidFill>
                <a:latin typeface="Arial"/>
                <a:cs typeface="Arial"/>
              </a:rPr>
              <a:t>DC,</a:t>
            </a:r>
            <a:r>
              <a:rPr lang="en-AU" sz="1200" spc="-49" dirty="0">
                <a:solidFill>
                  <a:srgbClr val="FFFF00"/>
                </a:solidFill>
                <a:latin typeface="Arial"/>
                <a:cs typeface="Arial"/>
              </a:rPr>
              <a:t> </a:t>
            </a:r>
          </a:p>
          <a:p>
            <a:r>
              <a:rPr lang="en-AU" sz="1200" dirty="0">
                <a:solidFill>
                  <a:srgbClr val="FFFF00"/>
                </a:solidFill>
                <a:latin typeface="Arial"/>
                <a:cs typeface="Arial"/>
              </a:rPr>
              <a:t>40%</a:t>
            </a:r>
            <a:r>
              <a:rPr lang="en-AU" sz="1200" spc="-49" dirty="0">
                <a:solidFill>
                  <a:srgbClr val="FFFF00"/>
                </a:solidFill>
                <a:latin typeface="Arial"/>
                <a:cs typeface="Arial"/>
              </a:rPr>
              <a:t> </a:t>
            </a:r>
            <a:r>
              <a:rPr lang="en-AU" sz="1200" spc="-8" dirty="0">
                <a:solidFill>
                  <a:srgbClr val="FFFF00"/>
                </a:solidFill>
                <a:latin typeface="Arial"/>
                <a:cs typeface="Arial"/>
              </a:rPr>
              <a:t>oblique</a:t>
            </a:r>
            <a:endParaRPr lang="en-AU" sz="1200" dirty="0">
              <a:solidFill>
                <a:srgbClr val="FFFF00"/>
              </a:solidFill>
            </a:endParaRPr>
          </a:p>
        </p:txBody>
      </p:sp>
      <p:sp>
        <p:nvSpPr>
          <p:cNvPr id="2" name="Title 1">
            <a:extLst>
              <a:ext uri="{FF2B5EF4-FFF2-40B4-BE49-F238E27FC236}">
                <a16:creationId xmlns:a16="http://schemas.microsoft.com/office/drawing/2014/main" id="{1531B649-BC1E-E916-9F39-2DDE10B52556}"/>
              </a:ext>
            </a:extLst>
          </p:cNvPr>
          <p:cNvSpPr>
            <a:spLocks noGrp="1"/>
          </p:cNvSpPr>
          <p:nvPr>
            <p:ph type="title"/>
          </p:nvPr>
        </p:nvSpPr>
        <p:spPr>
          <a:xfrm>
            <a:off x="539552" y="-668478"/>
            <a:ext cx="8042276" cy="1336956"/>
          </a:xfrm>
        </p:spPr>
        <p:txBody>
          <a:bodyPr/>
          <a:lstStyle/>
          <a:p>
            <a:r>
              <a:rPr lang="en-AU" dirty="0"/>
              <a:t>Going ‘hard’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D115B-046E-229D-E52D-E115582358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6316AA-BB9C-E4AF-AEB0-63962E00C0AC}"/>
              </a:ext>
            </a:extLst>
          </p:cNvPr>
          <p:cNvSpPr>
            <a:spLocks noGrp="1"/>
          </p:cNvSpPr>
          <p:nvPr>
            <p:ph type="title"/>
          </p:nvPr>
        </p:nvSpPr>
        <p:spPr>
          <a:xfrm>
            <a:off x="467544" y="-387424"/>
            <a:ext cx="8042276" cy="1336956"/>
          </a:xfrm>
        </p:spPr>
        <p:txBody>
          <a:bodyPr/>
          <a:lstStyle/>
          <a:p>
            <a:r>
              <a:rPr lang="en-AU" dirty="0">
                <a:latin typeface="Arial" panose="020B0604020202020204" pitchFamily="34" charset="0"/>
                <a:cs typeface="Arial" panose="020B0604020202020204" pitchFamily="34" charset="0"/>
              </a:rPr>
              <a:t>Keratoconus -1/84!</a:t>
            </a:r>
          </a:p>
        </p:txBody>
      </p:sp>
      <p:sp>
        <p:nvSpPr>
          <p:cNvPr id="3" name="Content Placeholder 2">
            <a:extLst>
              <a:ext uri="{FF2B5EF4-FFF2-40B4-BE49-F238E27FC236}">
                <a16:creationId xmlns:a16="http://schemas.microsoft.com/office/drawing/2014/main" id="{1AC9E4BF-56AD-DD87-9F8E-98F63783B19E}"/>
              </a:ext>
            </a:extLst>
          </p:cNvPr>
          <p:cNvSpPr>
            <a:spLocks noGrp="1"/>
          </p:cNvSpPr>
          <p:nvPr>
            <p:ph idx="1"/>
          </p:nvPr>
        </p:nvSpPr>
        <p:spPr>
          <a:xfrm>
            <a:off x="549275" y="1124744"/>
            <a:ext cx="8042276" cy="5257800"/>
          </a:xfrm>
        </p:spPr>
        <p:txBody>
          <a:bodyPr>
            <a:normAutofit/>
          </a:bodyPr>
          <a:lstStyle/>
          <a:p>
            <a:r>
              <a:rPr lang="en-AU" dirty="0">
                <a:solidFill>
                  <a:schemeClr val="tx1"/>
                </a:solidFill>
                <a:latin typeface="Arial" panose="020B0604020202020204" pitchFamily="34" charset="0"/>
                <a:cs typeface="Arial" panose="020B0604020202020204" pitchFamily="34" charset="0"/>
              </a:rPr>
              <a:t>Frequent changes in Rx / high </a:t>
            </a:r>
            <a:r>
              <a:rPr lang="en-AU" dirty="0" err="1">
                <a:solidFill>
                  <a:schemeClr val="tx1"/>
                </a:solidFill>
                <a:latin typeface="Arial" panose="020B0604020202020204" pitchFamily="34" charset="0"/>
                <a:cs typeface="Arial" panose="020B0604020202020204" pitchFamily="34" charset="0"/>
              </a:rPr>
              <a:t>cyl</a:t>
            </a:r>
            <a:r>
              <a:rPr lang="en-AU" dirty="0">
                <a:solidFill>
                  <a:schemeClr val="tx1"/>
                </a:solidFill>
                <a:latin typeface="Arial" panose="020B0604020202020204" pitchFamily="34" charset="0"/>
                <a:cs typeface="Arial" panose="020B0604020202020204" pitchFamily="34" charset="0"/>
              </a:rPr>
              <a:t>, BCVA not 6/6?</a:t>
            </a:r>
          </a:p>
          <a:p>
            <a:r>
              <a:rPr lang="en-AU" dirty="0">
                <a:solidFill>
                  <a:schemeClr val="tx1"/>
                </a:solidFill>
                <a:latin typeface="Arial" panose="020B0604020202020204" pitchFamily="34" charset="0"/>
                <a:cs typeface="Arial" panose="020B0604020202020204" pitchFamily="34" charset="0"/>
              </a:rPr>
              <a:t>Atopy (eczema, asthma, allergy) ?</a:t>
            </a:r>
          </a:p>
          <a:p>
            <a:endParaRPr lang="en-AU" dirty="0">
              <a:solidFill>
                <a:schemeClr val="tx1"/>
              </a:solidFill>
              <a:latin typeface="Arial" panose="020B0604020202020204" pitchFamily="34" charset="0"/>
              <a:cs typeface="Arial" panose="020B0604020202020204" pitchFamily="34" charset="0"/>
            </a:endParaRPr>
          </a:p>
          <a:p>
            <a:pPr marL="0" indent="0">
              <a:buNone/>
            </a:pPr>
            <a:endParaRPr lang="en-AU" dirty="0">
              <a:solidFill>
                <a:schemeClr val="tx1"/>
              </a:solidFill>
              <a:latin typeface="Arial" panose="020B0604020202020204" pitchFamily="34" charset="0"/>
              <a:cs typeface="Arial" panose="020B0604020202020204" pitchFamily="34" charset="0"/>
            </a:endParaRPr>
          </a:p>
          <a:p>
            <a:endParaRPr lang="en-AU" dirty="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9138353D-E5DB-8248-0F7C-7675A5312A3C}"/>
              </a:ext>
            </a:extLst>
          </p:cNvPr>
          <p:cNvPicPr>
            <a:picLocks noChangeAspect="1"/>
          </p:cNvPicPr>
          <p:nvPr/>
        </p:nvPicPr>
        <p:blipFill>
          <a:blip r:embed="rId2"/>
          <a:stretch>
            <a:fillRect/>
          </a:stretch>
        </p:blipFill>
        <p:spPr>
          <a:xfrm>
            <a:off x="0" y="2564904"/>
            <a:ext cx="11268743" cy="2453853"/>
          </a:xfrm>
          <a:prstGeom prst="rect">
            <a:avLst/>
          </a:prstGeom>
        </p:spPr>
      </p:pic>
      <p:sp>
        <p:nvSpPr>
          <p:cNvPr id="8" name="TextBox 7">
            <a:extLst>
              <a:ext uri="{FF2B5EF4-FFF2-40B4-BE49-F238E27FC236}">
                <a16:creationId xmlns:a16="http://schemas.microsoft.com/office/drawing/2014/main" id="{D529D638-EB27-B5C2-CA66-E8AD58BE7618}"/>
              </a:ext>
            </a:extLst>
          </p:cNvPr>
          <p:cNvSpPr txBox="1"/>
          <p:nvPr/>
        </p:nvSpPr>
        <p:spPr>
          <a:xfrm>
            <a:off x="1111559" y="2564904"/>
            <a:ext cx="9217024" cy="369332"/>
          </a:xfrm>
          <a:prstGeom prst="rect">
            <a:avLst/>
          </a:prstGeom>
          <a:noFill/>
        </p:spPr>
        <p:txBody>
          <a:bodyPr wrap="square">
            <a:spAutoFit/>
          </a:bodyPr>
          <a:lstStyle/>
          <a:p>
            <a:r>
              <a:rPr lang="en-AU" dirty="0">
                <a:solidFill>
                  <a:schemeClr val="tx1"/>
                </a:solidFill>
                <a:latin typeface="Arial" panose="020B0604020202020204" pitchFamily="34" charset="0"/>
                <a:cs typeface="Arial" panose="020B0604020202020204" pitchFamily="34" charset="0"/>
              </a:rPr>
              <a:t>With reflex                     Against reflex                        Scissors reflex</a:t>
            </a:r>
          </a:p>
        </p:txBody>
      </p:sp>
      <p:pic>
        <p:nvPicPr>
          <p:cNvPr id="15" name="Picture 14">
            <a:extLst>
              <a:ext uri="{FF2B5EF4-FFF2-40B4-BE49-F238E27FC236}">
                <a16:creationId xmlns:a16="http://schemas.microsoft.com/office/drawing/2014/main" id="{3C96EBA1-DAEB-A842-3524-88B94956E057}"/>
              </a:ext>
            </a:extLst>
          </p:cNvPr>
          <p:cNvPicPr>
            <a:picLocks noChangeAspect="1"/>
          </p:cNvPicPr>
          <p:nvPr/>
        </p:nvPicPr>
        <p:blipFill>
          <a:blip r:embed="rId3"/>
          <a:stretch>
            <a:fillRect/>
          </a:stretch>
        </p:blipFill>
        <p:spPr>
          <a:xfrm>
            <a:off x="0" y="4077072"/>
            <a:ext cx="9144000" cy="2780928"/>
          </a:xfrm>
          <a:prstGeom prst="rect">
            <a:avLst/>
          </a:prstGeom>
        </p:spPr>
      </p:pic>
      <p:sp>
        <p:nvSpPr>
          <p:cNvPr id="16" name="Circle: Hollow 15">
            <a:extLst>
              <a:ext uri="{FF2B5EF4-FFF2-40B4-BE49-F238E27FC236}">
                <a16:creationId xmlns:a16="http://schemas.microsoft.com/office/drawing/2014/main" id="{DC2A5259-D153-DF61-3046-E4DB21853A16}"/>
              </a:ext>
            </a:extLst>
          </p:cNvPr>
          <p:cNvSpPr/>
          <p:nvPr/>
        </p:nvSpPr>
        <p:spPr>
          <a:xfrm>
            <a:off x="5148064" y="5733256"/>
            <a:ext cx="1944216" cy="864096"/>
          </a:xfrm>
          <a:prstGeom prst="donut">
            <a:avLst>
              <a:gd name="adj" fmla="val 7135"/>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schemeClr val="tx1"/>
              </a:solidFill>
            </a:endParaRPr>
          </a:p>
        </p:txBody>
      </p:sp>
    </p:spTree>
    <p:extLst>
      <p:ext uri="{BB962C8B-B14F-4D97-AF65-F5344CB8AC3E}">
        <p14:creationId xmlns:p14="http://schemas.microsoft.com/office/powerpoint/2010/main" val="335463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23E9F-7B25-BFB2-1740-6F99B00CB565}"/>
              </a:ext>
            </a:extLst>
          </p:cNvPr>
          <p:cNvSpPr>
            <a:spLocks noGrp="1"/>
          </p:cNvSpPr>
          <p:nvPr>
            <p:ph type="title"/>
          </p:nvPr>
        </p:nvSpPr>
        <p:spPr>
          <a:xfrm>
            <a:off x="467544" y="-387424"/>
            <a:ext cx="8042276" cy="1336956"/>
          </a:xfrm>
        </p:spPr>
        <p:txBody>
          <a:bodyPr/>
          <a:lstStyle/>
          <a:p>
            <a:r>
              <a:rPr lang="en-AU" sz="4000" dirty="0">
                <a:latin typeface="Arial" panose="020B0604020202020204" pitchFamily="34" charset="0"/>
                <a:cs typeface="Arial" panose="020B0604020202020204" pitchFamily="34" charset="0"/>
              </a:rPr>
              <a:t>Keratoconus – stop progression!</a:t>
            </a:r>
          </a:p>
        </p:txBody>
      </p:sp>
      <p:sp>
        <p:nvSpPr>
          <p:cNvPr id="3" name="Content Placeholder 2">
            <a:extLst>
              <a:ext uri="{FF2B5EF4-FFF2-40B4-BE49-F238E27FC236}">
                <a16:creationId xmlns:a16="http://schemas.microsoft.com/office/drawing/2014/main" id="{2DEB0953-8C81-A252-BD46-E6670EB62589}"/>
              </a:ext>
            </a:extLst>
          </p:cNvPr>
          <p:cNvSpPr>
            <a:spLocks noGrp="1"/>
          </p:cNvSpPr>
          <p:nvPr>
            <p:ph idx="1"/>
          </p:nvPr>
        </p:nvSpPr>
        <p:spPr>
          <a:xfrm>
            <a:off x="549275" y="1196752"/>
            <a:ext cx="8042276" cy="5257800"/>
          </a:xfrm>
        </p:spPr>
        <p:txBody>
          <a:bodyPr>
            <a:normAutofit fontScale="92500" lnSpcReduction="10000"/>
          </a:bodyPr>
          <a:lstStyle/>
          <a:p>
            <a:r>
              <a:rPr lang="en-AU" dirty="0">
                <a:solidFill>
                  <a:schemeClr val="tx1"/>
                </a:solidFill>
                <a:latin typeface="Arial" panose="020B0604020202020204" pitchFamily="34" charset="0"/>
                <a:cs typeface="Arial" panose="020B0604020202020204" pitchFamily="34" charset="0"/>
              </a:rPr>
              <a:t>Refer for baseline </a:t>
            </a:r>
            <a:r>
              <a:rPr lang="en-AU" dirty="0" err="1">
                <a:solidFill>
                  <a:schemeClr val="tx1"/>
                </a:solidFill>
                <a:latin typeface="Arial" panose="020B0604020202020204" pitchFamily="34" charset="0"/>
                <a:cs typeface="Arial" panose="020B0604020202020204" pitchFamily="34" charset="0"/>
              </a:rPr>
              <a:t>topo</a:t>
            </a:r>
            <a:r>
              <a:rPr lang="en-AU" dirty="0">
                <a:solidFill>
                  <a:schemeClr val="tx1"/>
                </a:solidFill>
                <a:latin typeface="Arial" panose="020B0604020202020204" pitchFamily="34" charset="0"/>
                <a:cs typeface="Arial" panose="020B0604020202020204" pitchFamily="34" charset="0"/>
              </a:rPr>
              <a:t> – CXL ASAP if progressing</a:t>
            </a:r>
          </a:p>
          <a:p>
            <a:r>
              <a:rPr lang="en-AU" dirty="0">
                <a:solidFill>
                  <a:schemeClr val="tx1"/>
                </a:solidFill>
                <a:latin typeface="Arial" panose="020B0604020202020204" pitchFamily="34" charset="0"/>
                <a:cs typeface="Arial" panose="020B0604020202020204" pitchFamily="34" charset="0"/>
              </a:rPr>
              <a:t>Pt reporting on allergy </a:t>
            </a:r>
            <a:r>
              <a:rPr lang="en-AU" dirty="0" err="1">
                <a:solidFill>
                  <a:schemeClr val="tx1"/>
                </a:solidFill>
                <a:latin typeface="Arial" panose="020B0604020202020204" pitchFamily="34" charset="0"/>
                <a:cs typeface="Arial" panose="020B0604020202020204" pitchFamily="34" charset="0"/>
              </a:rPr>
              <a:t>Sx</a:t>
            </a:r>
            <a:r>
              <a:rPr lang="en-AU" dirty="0">
                <a:solidFill>
                  <a:schemeClr val="tx1"/>
                </a:solidFill>
                <a:latin typeface="Arial" panose="020B0604020202020204" pitchFamily="34" charset="0"/>
                <a:cs typeface="Arial" panose="020B0604020202020204" pitchFamily="34" charset="0"/>
              </a:rPr>
              <a:t> often ‘unreliable’                          go with clinical signs / your gut! </a:t>
            </a:r>
          </a:p>
          <a:p>
            <a:r>
              <a:rPr lang="en-AU" dirty="0">
                <a:solidFill>
                  <a:schemeClr val="tx1"/>
                </a:solidFill>
                <a:latin typeface="Arial" panose="020B0604020202020204" pitchFamily="34" charset="0"/>
                <a:cs typeface="Arial" panose="020B0604020202020204" pitchFamily="34" charset="0"/>
              </a:rPr>
              <a:t>If in doubt, never worn CL and proceeding to fit - </a:t>
            </a:r>
            <a:r>
              <a:rPr lang="en-AU" dirty="0" err="1">
                <a:solidFill>
                  <a:schemeClr val="tx1"/>
                </a:solidFill>
                <a:latin typeface="Arial" panose="020B0604020202020204" pitchFamily="34" charset="0"/>
                <a:cs typeface="Arial" panose="020B0604020202020204" pitchFamily="34" charset="0"/>
              </a:rPr>
              <a:t>Zaditen</a:t>
            </a:r>
            <a:r>
              <a:rPr lang="en-AU" dirty="0">
                <a:solidFill>
                  <a:schemeClr val="tx1"/>
                </a:solidFill>
                <a:latin typeface="Arial" panose="020B0604020202020204" pitchFamily="34" charset="0"/>
                <a:cs typeface="Arial" panose="020B0604020202020204" pitchFamily="34" charset="0"/>
              </a:rPr>
              <a:t> BID is a very low risk option (great desensitisation training for faster I+R teach)</a:t>
            </a:r>
          </a:p>
          <a:p>
            <a:r>
              <a:rPr lang="en-AU" dirty="0">
                <a:solidFill>
                  <a:schemeClr val="tx1"/>
                </a:solidFill>
                <a:latin typeface="Arial" panose="020B0604020202020204" pitchFamily="34" charset="0"/>
                <a:cs typeface="Arial" panose="020B0604020202020204" pitchFamily="34" charset="0"/>
              </a:rPr>
              <a:t>Ask their partner if rubs eyes </a:t>
            </a:r>
          </a:p>
          <a:p>
            <a:r>
              <a:rPr lang="en-AU" dirty="0">
                <a:solidFill>
                  <a:srgbClr val="FF0000"/>
                </a:solidFill>
                <a:latin typeface="Arial" panose="020B0604020202020204" pitchFamily="34" charset="0"/>
                <a:cs typeface="Arial" panose="020B0604020202020204" pitchFamily="34" charset="0"/>
              </a:rPr>
              <a:t>Control allergy / no eye rubbing !</a:t>
            </a:r>
          </a:p>
          <a:p>
            <a:r>
              <a:rPr lang="en-AU" dirty="0">
                <a:solidFill>
                  <a:schemeClr val="tx1"/>
                </a:solidFill>
                <a:latin typeface="Arial" panose="020B0604020202020204" pitchFamily="34" charset="0"/>
                <a:cs typeface="Arial" panose="020B0604020202020204" pitchFamily="34" charset="0"/>
              </a:rPr>
              <a:t>Fine to manage in specs until need CL                              (NB this is not VA 6/12 –  when functional impact on life!)</a:t>
            </a:r>
          </a:p>
          <a:p>
            <a:r>
              <a:rPr lang="en-AU" dirty="0">
                <a:solidFill>
                  <a:schemeClr val="tx1"/>
                </a:solidFill>
                <a:latin typeface="Arial" panose="020B0604020202020204" pitchFamily="34" charset="0"/>
                <a:cs typeface="Arial" panose="020B0604020202020204" pitchFamily="34" charset="0"/>
              </a:rPr>
              <a:t>Trial frame Rx to check tolerance (build up to high </a:t>
            </a:r>
            <a:r>
              <a:rPr lang="en-AU" dirty="0" err="1">
                <a:solidFill>
                  <a:schemeClr val="tx1"/>
                </a:solidFill>
                <a:latin typeface="Arial" panose="020B0604020202020204" pitchFamily="34" charset="0"/>
                <a:cs typeface="Arial" panose="020B0604020202020204" pitchFamily="34" charset="0"/>
              </a:rPr>
              <a:t>cyl</a:t>
            </a:r>
            <a:r>
              <a:rPr lang="en-AU" dirty="0">
                <a:solidFill>
                  <a:schemeClr val="tx1"/>
                </a:solidFill>
                <a:latin typeface="Arial" panose="020B0604020202020204" pitchFamily="34" charset="0"/>
                <a:cs typeface="Arial" panose="020B0604020202020204" pitchFamily="34" charset="0"/>
              </a:rPr>
              <a:t>)</a:t>
            </a:r>
          </a:p>
          <a:p>
            <a:endParaRPr lang="en-AU"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34159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9"/>
          <p:cNvSpPr txBox="1"/>
          <p:nvPr/>
        </p:nvSpPr>
        <p:spPr>
          <a:xfrm>
            <a:off x="971600" y="1988840"/>
            <a:ext cx="6799847" cy="1731213"/>
          </a:xfrm>
          <a:prstGeom prst="rect">
            <a:avLst/>
          </a:prstGeom>
          <a:noFill/>
          <a:ln>
            <a:noFill/>
          </a:ln>
        </p:spPr>
        <p:txBody>
          <a:bodyPr spcFirstLastPara="1" wrap="square" lIns="68569" tIns="34275" rIns="68569" bIns="34275" anchor="t" anchorCtr="0">
            <a:spAutoFit/>
          </a:bodyPr>
          <a:lstStyle/>
          <a:p>
            <a:pPr algn="ctr"/>
            <a:r>
              <a:rPr lang="en-AU" sz="5400" b="1" dirty="0">
                <a:solidFill>
                  <a:schemeClr val="dk1"/>
                </a:solidFill>
                <a:latin typeface="Arial Rounded"/>
                <a:ea typeface="Arial Rounded"/>
                <a:cs typeface="Arial Rounded"/>
                <a:sym typeface="Arial Rounded"/>
              </a:rPr>
              <a:t>Is fitting set X better than fitting set Y?</a:t>
            </a:r>
            <a:endParaRPr sz="5400" b="1" dirty="0">
              <a:solidFill>
                <a:schemeClr val="dk1"/>
              </a:solidFill>
              <a:latin typeface="Arial Rounded"/>
              <a:ea typeface="Arial Rounded"/>
              <a:cs typeface="Arial Rounded"/>
              <a:sym typeface="Arial Rounded"/>
            </a:endParaRPr>
          </a:p>
        </p:txBody>
      </p:sp>
    </p:spTree>
    <p:extLst>
      <p:ext uri="{BB962C8B-B14F-4D97-AF65-F5344CB8AC3E}">
        <p14:creationId xmlns:p14="http://schemas.microsoft.com/office/powerpoint/2010/main" val="4162163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D0CE8-1DDB-E087-4FF9-0C0E88B3DDA6}"/>
              </a:ext>
            </a:extLst>
          </p:cNvPr>
          <p:cNvSpPr>
            <a:spLocks noGrp="1"/>
          </p:cNvSpPr>
          <p:nvPr>
            <p:ph type="title"/>
          </p:nvPr>
        </p:nvSpPr>
        <p:spPr>
          <a:xfrm>
            <a:off x="549275" y="465439"/>
            <a:ext cx="8042276" cy="1336956"/>
          </a:xfrm>
        </p:spPr>
        <p:txBody>
          <a:bodyPr/>
          <a:lstStyle/>
          <a:p>
            <a:r>
              <a:rPr lang="en-AU" dirty="0">
                <a:latin typeface="Arial" panose="020B0604020202020204" pitchFamily="34" charset="0"/>
                <a:cs typeface="Arial" panose="020B0604020202020204" pitchFamily="34" charset="0"/>
              </a:rPr>
              <a:t>What are we covering today?</a:t>
            </a:r>
            <a:br>
              <a:rPr lang="en-AU" dirty="0">
                <a:latin typeface="Arial" panose="020B0604020202020204" pitchFamily="34" charset="0"/>
                <a:cs typeface="Arial" panose="020B0604020202020204" pitchFamily="34" charset="0"/>
              </a:rPr>
            </a:br>
            <a:endParaRPr lang="en-AU"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53138DD-7FC5-7A55-236D-BAA8884058EF}"/>
              </a:ext>
            </a:extLst>
          </p:cNvPr>
          <p:cNvSpPr>
            <a:spLocks noGrp="1"/>
          </p:cNvSpPr>
          <p:nvPr>
            <p:ph idx="1"/>
          </p:nvPr>
        </p:nvSpPr>
        <p:spPr>
          <a:xfrm>
            <a:off x="323528" y="1484784"/>
            <a:ext cx="8775253" cy="4343400"/>
          </a:xfrm>
        </p:spPr>
        <p:txBody>
          <a:bodyPr>
            <a:normAutofit/>
          </a:bodyPr>
          <a:lstStyle/>
          <a:p>
            <a:r>
              <a:rPr lang="en-AU" sz="3200" dirty="0">
                <a:solidFill>
                  <a:schemeClr val="tx1"/>
                </a:solidFill>
              </a:rPr>
              <a:t>Target identification</a:t>
            </a:r>
          </a:p>
          <a:p>
            <a:r>
              <a:rPr lang="en-AU" sz="3200" dirty="0">
                <a:solidFill>
                  <a:schemeClr val="tx1"/>
                </a:solidFill>
              </a:rPr>
              <a:t>Psyops &amp; Jedi mind tricks</a:t>
            </a:r>
          </a:p>
          <a:p>
            <a:r>
              <a:rPr lang="en-AU" sz="3200" dirty="0">
                <a:solidFill>
                  <a:schemeClr val="tx1"/>
                </a:solidFill>
              </a:rPr>
              <a:t>Cheating</a:t>
            </a:r>
          </a:p>
          <a:p>
            <a:r>
              <a:rPr lang="en-AU" sz="3200" dirty="0">
                <a:solidFill>
                  <a:schemeClr val="tx1"/>
                </a:solidFill>
              </a:rPr>
              <a:t>Minimising CL complications using     Swiss cheese</a:t>
            </a:r>
          </a:p>
          <a:p>
            <a:r>
              <a:rPr lang="en-AU" sz="3200" dirty="0">
                <a:solidFill>
                  <a:schemeClr val="tx1"/>
                </a:solidFill>
              </a:rPr>
              <a:t>Making money</a:t>
            </a:r>
          </a:p>
          <a:p>
            <a:endParaRPr lang="en-AU" dirty="0">
              <a:solidFill>
                <a:schemeClr val="tx1"/>
              </a:solidFill>
            </a:endParaRPr>
          </a:p>
        </p:txBody>
      </p:sp>
      <p:sp>
        <p:nvSpPr>
          <p:cNvPr id="5" name="Slide Number Placeholder 2">
            <a:extLst>
              <a:ext uri="{FF2B5EF4-FFF2-40B4-BE49-F238E27FC236}">
                <a16:creationId xmlns:a16="http://schemas.microsoft.com/office/drawing/2014/main" id="{4F2E8DB2-700E-9154-4F6F-A8A59ED9943B}"/>
              </a:ext>
            </a:extLst>
          </p:cNvPr>
          <p:cNvSpPr>
            <a:spLocks noGrp="1"/>
          </p:cNvSpPr>
          <p:nvPr>
            <p:ph type="sldNum" sz="quarter" idx="12"/>
          </p:nvPr>
        </p:nvSpPr>
        <p:spPr>
          <a:xfrm>
            <a:off x="7991475" y="465439"/>
            <a:ext cx="809625" cy="448960"/>
          </a:xfrm>
        </p:spPr>
        <p:txBody>
          <a:bodyPr/>
          <a:lstStyle/>
          <a:p>
            <a:fld id="{6D22F896-40B5-4ADD-8801-0D06FADFA095}" type="slidenum">
              <a:rPr lang="en-US" smtClean="0"/>
              <a:pPr/>
              <a:t>3</a:t>
            </a:fld>
            <a:endParaRPr lang="en-US" dirty="0"/>
          </a:p>
        </p:txBody>
      </p:sp>
      <p:sp>
        <p:nvSpPr>
          <p:cNvPr id="6" name="Content Placeholder 3">
            <a:extLst>
              <a:ext uri="{FF2B5EF4-FFF2-40B4-BE49-F238E27FC236}">
                <a16:creationId xmlns:a16="http://schemas.microsoft.com/office/drawing/2014/main" id="{C50519D7-8A6E-C5C3-8320-C363867F22CB}"/>
              </a:ext>
            </a:extLst>
          </p:cNvPr>
          <p:cNvSpPr txBox="1">
            <a:spLocks/>
          </p:cNvSpPr>
          <p:nvPr/>
        </p:nvSpPr>
        <p:spPr>
          <a:xfrm>
            <a:off x="1445078" y="2677885"/>
            <a:ext cx="6466115" cy="2677886"/>
          </a:xfrm>
          <a:prstGeom prst="rect">
            <a:avLst/>
          </a:prstGeom>
        </p:spPr>
        <p:txBody>
          <a:bodyPr>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AU" dirty="0"/>
          </a:p>
        </p:txBody>
      </p:sp>
    </p:spTree>
    <p:extLst>
      <p:ext uri="{BB962C8B-B14F-4D97-AF65-F5344CB8AC3E}">
        <p14:creationId xmlns:p14="http://schemas.microsoft.com/office/powerpoint/2010/main" val="10461836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0"/>
          <p:cNvSpPr/>
          <p:nvPr/>
        </p:nvSpPr>
        <p:spPr>
          <a:xfrm>
            <a:off x="2843213" y="2132410"/>
            <a:ext cx="6858000" cy="346218"/>
          </a:xfrm>
          <a:prstGeom prst="rect">
            <a:avLst/>
          </a:prstGeom>
          <a:noFill/>
          <a:ln>
            <a:noFill/>
          </a:ln>
        </p:spPr>
        <p:txBody>
          <a:bodyPr spcFirstLastPara="1" wrap="square" lIns="68569" tIns="34275" rIns="68569" bIns="34275" anchor="t" anchorCtr="0">
            <a:spAutoFit/>
          </a:bodyPr>
          <a:lstStyle/>
          <a:p>
            <a:endParaRPr>
              <a:solidFill>
                <a:schemeClr val="dk1"/>
              </a:solidFill>
              <a:latin typeface="Times New Roman"/>
              <a:ea typeface="Times New Roman"/>
              <a:cs typeface="Times New Roman"/>
              <a:sym typeface="Times New Roman"/>
            </a:endParaRPr>
          </a:p>
        </p:txBody>
      </p:sp>
      <p:pic>
        <p:nvPicPr>
          <p:cNvPr id="238" name="Google Shape;238;p20"/>
          <p:cNvPicPr preferRelativeResize="0"/>
          <p:nvPr/>
        </p:nvPicPr>
        <p:blipFill rotWithShape="1">
          <a:blip r:embed="rId3">
            <a:alphaModFix/>
          </a:blip>
          <a:srcRect/>
          <a:stretch/>
        </p:blipFill>
        <p:spPr>
          <a:xfrm>
            <a:off x="1143000" y="1543050"/>
            <a:ext cx="6858000" cy="4457700"/>
          </a:xfrm>
          <a:prstGeom prst="rect">
            <a:avLst/>
          </a:prstGeom>
          <a:noFill/>
          <a:ln>
            <a:noFill/>
          </a:ln>
        </p:spPr>
      </p:pic>
      <p:sp>
        <p:nvSpPr>
          <p:cNvPr id="239" name="Google Shape;239;p20"/>
          <p:cNvSpPr txBox="1"/>
          <p:nvPr/>
        </p:nvSpPr>
        <p:spPr>
          <a:xfrm>
            <a:off x="467544" y="487000"/>
            <a:ext cx="8001000" cy="623217"/>
          </a:xfrm>
          <a:prstGeom prst="rect">
            <a:avLst/>
          </a:prstGeom>
          <a:noFill/>
          <a:ln>
            <a:noFill/>
          </a:ln>
        </p:spPr>
        <p:txBody>
          <a:bodyPr spcFirstLastPara="1" wrap="square" lIns="68569" tIns="34275" rIns="68569" bIns="34275" anchor="t" anchorCtr="0">
            <a:spAutoFit/>
          </a:bodyPr>
          <a:lstStyle/>
          <a:p>
            <a:pPr algn="ctr">
              <a:buClr>
                <a:schemeClr val="dk1"/>
              </a:buClr>
              <a:buSzPts val="2400"/>
            </a:pPr>
            <a:r>
              <a:rPr lang="en-AU" sz="3600" dirty="0">
                <a:solidFill>
                  <a:schemeClr val="dk1"/>
                </a:solidFill>
                <a:latin typeface="Arial" panose="020B0604020202020204" pitchFamily="34" charset="0"/>
                <a:cs typeface="Arial" panose="020B0604020202020204" pitchFamily="34" charset="0"/>
              </a:rPr>
              <a:t>They are all just ‘numbers / curves’ !</a:t>
            </a:r>
            <a:endParaRPr sz="3600" dirty="0">
              <a:solidFill>
                <a:schemeClr val="dk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252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21"/>
          <p:cNvSpPr/>
          <p:nvPr/>
        </p:nvSpPr>
        <p:spPr>
          <a:xfrm>
            <a:off x="2843213" y="2132410"/>
            <a:ext cx="6858000" cy="346218"/>
          </a:xfrm>
          <a:prstGeom prst="rect">
            <a:avLst/>
          </a:prstGeom>
          <a:noFill/>
          <a:ln>
            <a:noFill/>
          </a:ln>
        </p:spPr>
        <p:txBody>
          <a:bodyPr spcFirstLastPara="1" wrap="square" lIns="68569" tIns="34275" rIns="68569" bIns="34275" anchor="t" anchorCtr="0">
            <a:spAutoFit/>
          </a:bodyPr>
          <a:lstStyle/>
          <a:p>
            <a:endParaRPr>
              <a:solidFill>
                <a:schemeClr val="dk1"/>
              </a:solidFill>
              <a:latin typeface="Times New Roman"/>
              <a:ea typeface="Times New Roman"/>
              <a:cs typeface="Times New Roman"/>
              <a:sym typeface="Times New Roman"/>
            </a:endParaRPr>
          </a:p>
        </p:txBody>
      </p:sp>
      <p:pic>
        <p:nvPicPr>
          <p:cNvPr id="245" name="Google Shape;245;p21"/>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46" name="Google Shape;246;p21"/>
          <p:cNvSpPr txBox="1"/>
          <p:nvPr/>
        </p:nvSpPr>
        <p:spPr>
          <a:xfrm>
            <a:off x="3400426" y="1214438"/>
            <a:ext cx="1964531" cy="346218"/>
          </a:xfrm>
          <a:prstGeom prst="rect">
            <a:avLst/>
          </a:prstGeom>
          <a:solidFill>
            <a:schemeClr val="bg1"/>
          </a:solidFill>
          <a:ln>
            <a:noFill/>
          </a:ln>
        </p:spPr>
        <p:txBody>
          <a:bodyPr spcFirstLastPara="1" wrap="square" lIns="68569" tIns="34275" rIns="68569" bIns="34275" anchor="t" anchorCtr="0">
            <a:spAutoFit/>
          </a:bodyPr>
          <a:lstStyle/>
          <a:p>
            <a:r>
              <a:rPr lang="en-AU" dirty="0">
                <a:solidFill>
                  <a:schemeClr val="dk1"/>
                </a:solidFill>
                <a:latin typeface="Times New Roman"/>
                <a:ea typeface="Times New Roman"/>
                <a:cs typeface="Times New Roman"/>
                <a:sym typeface="Times New Roman"/>
              </a:rPr>
              <a:t>Lens check screen</a:t>
            </a:r>
            <a:endParaRPr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265661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p22" descr="C:\Documents and Settings\User\My Documents\My Pictures\2010-03-19, Capricornia\Capricornia 003.jpg"/>
          <p:cNvPicPr preferRelativeResize="0"/>
          <p:nvPr/>
        </p:nvPicPr>
        <p:blipFill rotWithShape="1">
          <a:blip r:embed="rId3">
            <a:alphaModFix/>
          </a:blip>
          <a:srcRect/>
          <a:stretch/>
        </p:blipFill>
        <p:spPr>
          <a:xfrm>
            <a:off x="467544" y="1052736"/>
            <a:ext cx="8136904" cy="5544616"/>
          </a:xfrm>
          <a:prstGeom prst="rect">
            <a:avLst/>
          </a:prstGeom>
          <a:noFill/>
          <a:ln>
            <a:noFill/>
          </a:ln>
        </p:spPr>
      </p:pic>
      <p:sp>
        <p:nvSpPr>
          <p:cNvPr id="252" name="Google Shape;252;p22"/>
          <p:cNvSpPr txBox="1"/>
          <p:nvPr/>
        </p:nvSpPr>
        <p:spPr>
          <a:xfrm>
            <a:off x="1828801" y="260648"/>
            <a:ext cx="5623519" cy="561662"/>
          </a:xfrm>
          <a:prstGeom prst="rect">
            <a:avLst/>
          </a:prstGeom>
          <a:noFill/>
          <a:ln>
            <a:noFill/>
          </a:ln>
        </p:spPr>
        <p:txBody>
          <a:bodyPr spcFirstLastPara="1" wrap="square" lIns="68569" tIns="34275" rIns="68569" bIns="34275" anchor="t" anchorCtr="0">
            <a:spAutoFit/>
          </a:bodyPr>
          <a:lstStyle/>
          <a:p>
            <a:pPr algn="ctr"/>
            <a:r>
              <a:rPr lang="en-AU" sz="3200" dirty="0">
                <a:solidFill>
                  <a:schemeClr val="dk1"/>
                </a:solidFill>
                <a:latin typeface="Arial" panose="020B0604020202020204" pitchFamily="34" charset="0"/>
                <a:cs typeface="Arial" panose="020B0604020202020204" pitchFamily="34" charset="0"/>
              </a:rPr>
              <a:t> Cut to whatever YOU specify</a:t>
            </a:r>
            <a:endParaRPr sz="3200" dirty="0">
              <a:solidFill>
                <a:schemeClr val="dk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08062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BFE61-E484-0454-434D-6E52FF121A63}"/>
              </a:ext>
            </a:extLst>
          </p:cNvPr>
          <p:cNvSpPr txBox="1">
            <a:spLocks/>
          </p:cNvSpPr>
          <p:nvPr/>
        </p:nvSpPr>
        <p:spPr>
          <a:xfrm>
            <a:off x="611560" y="261229"/>
            <a:ext cx="7776864" cy="369332"/>
          </a:xfrm>
          <a:prstGeom prst="rect">
            <a:avLst/>
          </a:prstGeom>
        </p:spPr>
        <p:txBody>
          <a:bodyPr wrap="square" lIns="0" tIns="0" rIns="0" bIns="0" anchor="ctr">
            <a:spAutoFit/>
          </a:bodyPr>
          <a:lstStyle>
            <a:lvl1pPr>
              <a:defRPr sz="4800" b="1" i="0">
                <a:solidFill>
                  <a:srgbClr val="3C414B"/>
                </a:solidFill>
                <a:latin typeface="Arial"/>
                <a:ea typeface="+mj-ea"/>
                <a:cs typeface="Arial"/>
              </a:defRPr>
            </a:lvl1pPr>
          </a:lstStyle>
          <a:p>
            <a:pPr algn="ctr" hangingPunct="1"/>
            <a:r>
              <a:rPr lang="en-US" sz="2400" dirty="0"/>
              <a:t>If you can describe it mathematically they can make it</a:t>
            </a:r>
          </a:p>
        </p:txBody>
      </p:sp>
      <p:pic>
        <p:nvPicPr>
          <p:cNvPr id="3" name="Picture 3" descr="F:\CAD3.jpg">
            <a:extLst>
              <a:ext uri="{FF2B5EF4-FFF2-40B4-BE49-F238E27FC236}">
                <a16:creationId xmlns:a16="http://schemas.microsoft.com/office/drawing/2014/main" id="{362A8899-3022-4C70-412D-BABDC3A2C1E9}"/>
              </a:ext>
            </a:extLst>
          </p:cNvPr>
          <p:cNvPicPr>
            <a:picLocks noChangeAspect="1" noChangeArrowheads="1"/>
          </p:cNvPicPr>
          <p:nvPr/>
        </p:nvPicPr>
        <p:blipFill>
          <a:blip r:embed="rId2"/>
          <a:srcRect/>
          <a:stretch>
            <a:fillRect/>
          </a:stretch>
        </p:blipFill>
        <p:spPr bwMode="auto">
          <a:xfrm>
            <a:off x="-828600" y="999894"/>
            <a:ext cx="6740866" cy="5741474"/>
          </a:xfrm>
          <a:prstGeom prst="rect">
            <a:avLst/>
          </a:prstGeom>
          <a:noFill/>
          <a:ln w="9525">
            <a:noFill/>
            <a:miter lim="800000"/>
            <a:headEnd/>
            <a:tailEnd/>
          </a:ln>
        </p:spPr>
      </p:pic>
      <p:pic>
        <p:nvPicPr>
          <p:cNvPr id="4" name="Picture 4" descr="F:\harris.jpg">
            <a:extLst>
              <a:ext uri="{FF2B5EF4-FFF2-40B4-BE49-F238E27FC236}">
                <a16:creationId xmlns:a16="http://schemas.microsoft.com/office/drawing/2014/main" id="{E15821FB-007D-7375-FEED-BEB6A2CB6F39}"/>
              </a:ext>
            </a:extLst>
          </p:cNvPr>
          <p:cNvPicPr>
            <a:picLocks noChangeAspect="1" noChangeArrowheads="1"/>
          </p:cNvPicPr>
          <p:nvPr/>
        </p:nvPicPr>
        <p:blipFill>
          <a:blip r:embed="rId3"/>
          <a:srcRect/>
          <a:stretch>
            <a:fillRect/>
          </a:stretch>
        </p:blipFill>
        <p:spPr bwMode="auto">
          <a:xfrm>
            <a:off x="4788024" y="1010712"/>
            <a:ext cx="6912768" cy="6173200"/>
          </a:xfrm>
          <a:prstGeom prst="rect">
            <a:avLst/>
          </a:prstGeom>
          <a:noFill/>
          <a:ln w="9525">
            <a:noFill/>
            <a:miter lim="800000"/>
            <a:headEnd/>
            <a:tailEnd/>
          </a:ln>
        </p:spPr>
      </p:pic>
    </p:spTree>
    <p:extLst>
      <p:ext uri="{BB962C8B-B14F-4D97-AF65-F5344CB8AC3E}">
        <p14:creationId xmlns:p14="http://schemas.microsoft.com/office/powerpoint/2010/main" val="3582174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9A2CBE-AE27-C231-D49E-5A6DFC97F04D}"/>
              </a:ext>
            </a:extLst>
          </p:cNvPr>
          <p:cNvSpPr txBox="1"/>
          <p:nvPr/>
        </p:nvSpPr>
        <p:spPr>
          <a:xfrm>
            <a:off x="275832" y="714826"/>
            <a:ext cx="5088256" cy="400110"/>
          </a:xfrm>
          <a:prstGeom prst="rect">
            <a:avLst/>
          </a:prstGeom>
          <a:noFill/>
        </p:spPr>
        <p:txBody>
          <a:bodyPr wrap="square">
            <a:spAutoFit/>
          </a:bodyPr>
          <a:lstStyle/>
          <a:p>
            <a:r>
              <a:rPr lang="en-US" sz="2000" b="1" dirty="0">
                <a:latin typeface="Arial" panose="020B0604020202020204" pitchFamily="34" charset="0"/>
                <a:cs typeface="Arial" panose="020B0604020202020204" pitchFamily="34" charset="0"/>
              </a:rPr>
              <a:t>Insight from the World of Manufacturing</a:t>
            </a:r>
            <a:endParaRPr lang="en-AU" sz="2000" b="1"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505F2B5-D071-6558-8166-D9EA94F35BF5}"/>
              </a:ext>
            </a:extLst>
          </p:cNvPr>
          <p:cNvSpPr txBox="1">
            <a:spLocks noChangeArrowheads="1"/>
          </p:cNvSpPr>
          <p:nvPr/>
        </p:nvSpPr>
        <p:spPr>
          <a:xfrm>
            <a:off x="395536" y="1412776"/>
            <a:ext cx="4825161" cy="5445224"/>
          </a:xfrm>
          <a:prstGeom prst="rect">
            <a:avLst/>
          </a:prstGeom>
        </p:spPr>
        <p:txBody>
          <a:bodyPr/>
          <a:lstStyle>
            <a:lvl1pPr marL="0">
              <a:defRPr>
                <a:latin typeface="+mn-lt"/>
                <a:ea typeface="+mn-ea"/>
                <a:cs typeface="+mn-cs"/>
              </a:defRPr>
            </a:lvl1pPr>
            <a:lvl2pPr marL="342900">
              <a:defRPr>
                <a:latin typeface="+mn-lt"/>
                <a:ea typeface="+mn-ea"/>
                <a:cs typeface="+mn-cs"/>
              </a:defRPr>
            </a:lvl2pPr>
            <a:lvl3pPr marL="685800">
              <a:defRPr>
                <a:latin typeface="+mn-lt"/>
                <a:ea typeface="+mn-ea"/>
                <a:cs typeface="+mn-cs"/>
              </a:defRPr>
            </a:lvl3pPr>
            <a:lvl4pPr marL="1028700">
              <a:defRPr>
                <a:latin typeface="+mn-lt"/>
                <a:ea typeface="+mn-ea"/>
                <a:cs typeface="+mn-cs"/>
              </a:defRPr>
            </a:lvl4pPr>
            <a:lvl5pPr marL="1371600">
              <a:defRPr>
                <a:latin typeface="+mn-lt"/>
                <a:ea typeface="+mn-ea"/>
                <a:cs typeface="+mn-cs"/>
              </a:defRPr>
            </a:lvl5pPr>
            <a:lvl6pPr marL="1714500">
              <a:defRPr>
                <a:latin typeface="+mn-lt"/>
                <a:ea typeface="+mn-ea"/>
                <a:cs typeface="+mn-cs"/>
              </a:defRPr>
            </a:lvl6pPr>
            <a:lvl7pPr marL="2057400">
              <a:defRPr>
                <a:latin typeface="+mn-lt"/>
                <a:ea typeface="+mn-ea"/>
                <a:cs typeface="+mn-cs"/>
              </a:defRPr>
            </a:lvl7pPr>
            <a:lvl8pPr marL="2400300">
              <a:defRPr>
                <a:latin typeface="+mn-lt"/>
                <a:ea typeface="+mn-ea"/>
                <a:cs typeface="+mn-cs"/>
              </a:defRPr>
            </a:lvl8pPr>
            <a:lvl9pPr marL="2743200">
              <a:defRPr>
                <a:latin typeface="+mn-lt"/>
                <a:ea typeface="+mn-ea"/>
                <a:cs typeface="+mn-cs"/>
              </a:defRPr>
            </a:lvl9pPr>
          </a:lstStyle>
          <a:p>
            <a:pPr hangingPunct="1"/>
            <a:r>
              <a:rPr lang="en-US" sz="2000" dirty="0">
                <a:solidFill>
                  <a:sysClr val="windowText" lastClr="000000"/>
                </a:solidFill>
                <a:latin typeface="Arial" panose="020B0604020202020204" pitchFamily="34" charset="0"/>
                <a:cs typeface="Arial" panose="020B0604020202020204" pitchFamily="34" charset="0"/>
              </a:rPr>
              <a:t>If you don’t know how to describe it mathematically (</a:t>
            </a:r>
            <a:r>
              <a:rPr lang="en-US" sz="2000" dirty="0" err="1">
                <a:solidFill>
                  <a:sysClr val="windowText" lastClr="000000"/>
                </a:solidFill>
                <a:latin typeface="Arial" panose="020B0604020202020204" pitchFamily="34" charset="0"/>
                <a:cs typeface="Arial" panose="020B0604020202020204" pitchFamily="34" charset="0"/>
              </a:rPr>
              <a:t>eg</a:t>
            </a:r>
            <a:r>
              <a:rPr lang="en-US" sz="2000" dirty="0">
                <a:solidFill>
                  <a:sysClr val="windowText" lastClr="000000"/>
                </a:solidFill>
                <a:latin typeface="Arial" panose="020B0604020202020204" pitchFamily="34" charset="0"/>
                <a:cs typeface="Arial" panose="020B0604020202020204" pitchFamily="34" charset="0"/>
              </a:rPr>
              <a:t> increasing edge lift),</a:t>
            </a:r>
          </a:p>
          <a:p>
            <a:pPr hangingPunct="1"/>
            <a:r>
              <a:rPr lang="en-US" sz="2000" dirty="0">
                <a:solidFill>
                  <a:sysClr val="windowText" lastClr="000000"/>
                </a:solidFill>
                <a:latin typeface="Arial" panose="020B0604020202020204" pitchFamily="34" charset="0"/>
                <a:cs typeface="Arial" panose="020B0604020202020204" pitchFamily="34" charset="0"/>
              </a:rPr>
              <a:t>use the sets where you just ask for </a:t>
            </a:r>
            <a:r>
              <a:rPr lang="en-US" sz="2000" dirty="0" err="1">
                <a:solidFill>
                  <a:sysClr val="windowText" lastClr="000000"/>
                </a:solidFill>
                <a:latin typeface="Arial" panose="020B0604020202020204" pitchFamily="34" charset="0"/>
                <a:cs typeface="Arial" panose="020B0604020202020204" pitchFamily="34" charset="0"/>
              </a:rPr>
              <a:t>eg</a:t>
            </a:r>
            <a:r>
              <a:rPr lang="en-US" sz="2000" dirty="0">
                <a:solidFill>
                  <a:sysClr val="windowText" lastClr="000000"/>
                </a:solidFill>
                <a:latin typeface="Arial" panose="020B0604020202020204" pitchFamily="34" charset="0"/>
                <a:cs typeface="Arial" panose="020B0604020202020204" pitchFamily="34" charset="0"/>
              </a:rPr>
              <a:t> ‘edge lift 1 step flatter’</a:t>
            </a:r>
          </a:p>
          <a:p>
            <a:pPr hangingPunct="1"/>
            <a:endParaRPr lang="en-US" sz="2000" dirty="0">
              <a:solidFill>
                <a:sysClr val="windowText" lastClr="000000"/>
              </a:solidFill>
              <a:latin typeface="Arial" panose="020B0604020202020204" pitchFamily="34" charset="0"/>
              <a:cs typeface="Arial" panose="020B0604020202020204" pitchFamily="34" charset="0"/>
            </a:endParaRPr>
          </a:p>
          <a:p>
            <a:pPr hangingPunct="1"/>
            <a:r>
              <a:rPr lang="en-US" sz="2000" dirty="0">
                <a:solidFill>
                  <a:sysClr val="windowText" lastClr="000000"/>
                </a:solidFill>
                <a:latin typeface="Arial" panose="020B0604020202020204" pitchFamily="34" charset="0"/>
                <a:cs typeface="Arial" panose="020B0604020202020204" pitchFamily="34" charset="0"/>
              </a:rPr>
              <a:t>Find a lens and get to know the design</a:t>
            </a:r>
          </a:p>
          <a:p>
            <a:pPr hangingPunct="1"/>
            <a:endParaRPr lang="en-US" sz="2000" dirty="0">
              <a:solidFill>
                <a:sysClr val="windowText" lastClr="000000"/>
              </a:solidFill>
              <a:latin typeface="Arial" panose="020B0604020202020204" pitchFamily="34" charset="0"/>
              <a:cs typeface="Arial" panose="020B0604020202020204" pitchFamily="34" charset="0"/>
            </a:endParaRPr>
          </a:p>
          <a:p>
            <a:pPr hangingPunct="1"/>
            <a:r>
              <a:rPr lang="en-US" sz="2000" dirty="0">
                <a:solidFill>
                  <a:sysClr val="windowText" lastClr="000000"/>
                </a:solidFill>
                <a:latin typeface="Arial" panose="020B0604020202020204" pitchFamily="34" charset="0"/>
                <a:cs typeface="Arial" panose="020B0604020202020204" pitchFamily="34" charset="0"/>
              </a:rPr>
              <a:t>Have a </a:t>
            </a:r>
            <a:r>
              <a:rPr lang="en-US" sz="2000" dirty="0" err="1">
                <a:solidFill>
                  <a:sysClr val="windowText" lastClr="000000"/>
                </a:solidFill>
                <a:latin typeface="Arial" panose="020B0604020202020204" pitchFamily="34" charset="0"/>
                <a:cs typeface="Arial" panose="020B0604020202020204" pitchFamily="34" charset="0"/>
              </a:rPr>
              <a:t>fall-back</a:t>
            </a:r>
            <a:r>
              <a:rPr lang="en-US" sz="2000" dirty="0">
                <a:solidFill>
                  <a:sysClr val="windowText" lastClr="000000"/>
                </a:solidFill>
                <a:latin typeface="Arial" panose="020B0604020202020204" pitchFamily="34" charset="0"/>
                <a:cs typeface="Arial" panose="020B0604020202020204" pitchFamily="34" charset="0"/>
              </a:rPr>
              <a:t> – generally when the going gets tough go larger!</a:t>
            </a:r>
          </a:p>
          <a:p>
            <a:pPr hangingPunct="1"/>
            <a:endParaRPr lang="en-US" sz="2000" dirty="0">
              <a:solidFill>
                <a:sysClr val="windowText" lastClr="000000"/>
              </a:solidFill>
              <a:latin typeface="Arial" panose="020B0604020202020204" pitchFamily="34" charset="0"/>
              <a:cs typeface="Arial" panose="020B0604020202020204" pitchFamily="34" charset="0"/>
            </a:endParaRPr>
          </a:p>
          <a:p>
            <a:pPr hangingPunct="1"/>
            <a:r>
              <a:rPr lang="en-US" sz="2000" dirty="0">
                <a:solidFill>
                  <a:sysClr val="windowText" lastClr="000000"/>
                </a:solidFill>
                <a:latin typeface="Arial" panose="020B0604020202020204" pitchFamily="34" charset="0"/>
                <a:cs typeface="Arial" panose="020B0604020202020204" pitchFamily="34" charset="0"/>
              </a:rPr>
              <a:t>The more info you can provide your lab the better - </a:t>
            </a:r>
            <a:r>
              <a:rPr lang="en-US" sz="2000" b="1" dirty="0">
                <a:solidFill>
                  <a:srgbClr val="00B050"/>
                </a:solidFill>
                <a:latin typeface="Arial" panose="020B0604020202020204" pitchFamily="34" charset="0"/>
                <a:cs typeface="Arial" panose="020B0604020202020204" pitchFamily="34" charset="0"/>
              </a:rPr>
              <a:t>Topography, Photographs</a:t>
            </a:r>
            <a:r>
              <a:rPr lang="en-US" sz="2000" dirty="0">
                <a:solidFill>
                  <a:sysClr val="windowText" lastClr="000000"/>
                </a:solidFill>
                <a:latin typeface="Arial" panose="020B0604020202020204" pitchFamily="34" charset="0"/>
                <a:cs typeface="Arial" panose="020B0604020202020204" pitchFamily="34" charset="0"/>
              </a:rPr>
              <a:t>, Photos or simply describe fit – center, mid periphery, edge</a:t>
            </a:r>
          </a:p>
        </p:txBody>
      </p:sp>
      <p:pic>
        <p:nvPicPr>
          <p:cNvPr id="5" name="Picture 3" descr="ET-miss-home-logo.jpeg">
            <a:extLst>
              <a:ext uri="{FF2B5EF4-FFF2-40B4-BE49-F238E27FC236}">
                <a16:creationId xmlns:a16="http://schemas.microsoft.com/office/drawing/2014/main" id="{7DB9ACAE-5BF5-0FA1-67E9-EABB505C6656}"/>
              </a:ext>
            </a:extLst>
          </p:cNvPr>
          <p:cNvPicPr>
            <a:picLocks noChangeAspect="1"/>
          </p:cNvPicPr>
          <p:nvPr/>
        </p:nvPicPr>
        <p:blipFill>
          <a:blip r:embed="rId2"/>
          <a:srcRect/>
          <a:stretch>
            <a:fillRect/>
          </a:stretch>
        </p:blipFill>
        <p:spPr bwMode="auto">
          <a:xfrm>
            <a:off x="5524650" y="19082"/>
            <a:ext cx="4375941" cy="4449115"/>
          </a:xfrm>
          <a:prstGeom prst="rect">
            <a:avLst/>
          </a:prstGeom>
          <a:noFill/>
          <a:ln w="9525">
            <a:noFill/>
            <a:miter lim="800000"/>
            <a:headEnd/>
            <a:tailEnd/>
          </a:ln>
        </p:spPr>
      </p:pic>
      <p:sp>
        <p:nvSpPr>
          <p:cNvPr id="6" name="Title 1">
            <a:extLst>
              <a:ext uri="{FF2B5EF4-FFF2-40B4-BE49-F238E27FC236}">
                <a16:creationId xmlns:a16="http://schemas.microsoft.com/office/drawing/2014/main" id="{3A16DBC7-E764-441B-D0BA-1FB36012C4A2}"/>
              </a:ext>
            </a:extLst>
          </p:cNvPr>
          <p:cNvSpPr txBox="1">
            <a:spLocks/>
          </p:cNvSpPr>
          <p:nvPr/>
        </p:nvSpPr>
        <p:spPr>
          <a:xfrm>
            <a:off x="5687069" y="4676080"/>
            <a:ext cx="3181101" cy="1489224"/>
          </a:xfrm>
          <a:prstGeom prst="rect">
            <a:avLst/>
          </a:prstGeom>
        </p:spPr>
        <p:txBody>
          <a:bodyPr wrap="square" lIns="0" tIns="0" rIns="0" bIns="0" anchor="ctr">
            <a:normAutofit fontScale="97500"/>
          </a:bodyPr>
          <a:lstStyle>
            <a:lvl1pPr>
              <a:defRPr sz="4800" b="1" i="0">
                <a:solidFill>
                  <a:srgbClr val="3C414B"/>
                </a:solidFill>
                <a:latin typeface="Arial"/>
                <a:ea typeface="+mj-ea"/>
                <a:cs typeface="Arial"/>
              </a:defRPr>
            </a:lvl1pPr>
          </a:lstStyle>
          <a:p>
            <a:pPr algn="ctr" hangingPunct="1">
              <a:defRPr/>
            </a:pPr>
            <a:r>
              <a:rPr lang="en-US" sz="1600" dirty="0"/>
              <a:t>You are not alone….</a:t>
            </a:r>
            <a:br>
              <a:rPr lang="en-US" sz="1600" dirty="0"/>
            </a:br>
            <a:r>
              <a:rPr lang="en-US" sz="1600" dirty="0"/>
              <a:t> </a:t>
            </a:r>
            <a:r>
              <a:rPr lang="en-US" sz="1400" dirty="0"/>
              <a:t>Most </a:t>
            </a:r>
            <a:r>
              <a:rPr lang="en-US" sz="1400" dirty="0" err="1"/>
              <a:t>optoms</a:t>
            </a:r>
            <a:r>
              <a:rPr lang="en-US" sz="1400" dirty="0"/>
              <a:t> see 1-2 KC a year – don’t be afraid to ask for help!</a:t>
            </a:r>
            <a:br>
              <a:rPr lang="en-AU" sz="1400" dirty="0"/>
            </a:br>
            <a:endParaRPr lang="en-US" sz="1400" dirty="0"/>
          </a:p>
        </p:txBody>
      </p:sp>
    </p:spTree>
    <p:extLst>
      <p:ext uri="{BB962C8B-B14F-4D97-AF65-F5344CB8AC3E}">
        <p14:creationId xmlns:p14="http://schemas.microsoft.com/office/powerpoint/2010/main" val="1315529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51"/>
          <p:cNvSpPr txBox="1">
            <a:spLocks noGrp="1"/>
          </p:cNvSpPr>
          <p:nvPr>
            <p:ph type="title"/>
          </p:nvPr>
        </p:nvSpPr>
        <p:spPr>
          <a:xfrm>
            <a:off x="179512" y="496144"/>
            <a:ext cx="8832199" cy="857250"/>
          </a:xfrm>
          <a:prstGeom prst="rect">
            <a:avLst/>
          </a:prstGeom>
          <a:noFill/>
          <a:ln>
            <a:noFill/>
          </a:ln>
        </p:spPr>
        <p:txBody>
          <a:bodyPr spcFirstLastPara="1" vert="horz" wrap="square" lIns="68569" tIns="34275" rIns="68569" bIns="34275" rtlCol="0" anchor="b" anchorCtr="0">
            <a:noAutofit/>
          </a:bodyPr>
          <a:lstStyle/>
          <a:p>
            <a:pPr algn="l" rtl="0"/>
            <a:r>
              <a:rPr lang="en-AU" b="1" dirty="0">
                <a:latin typeface="Arial" panose="020B0604020202020204" pitchFamily="34" charset="0"/>
                <a:cs typeface="Arial" panose="020B0604020202020204" pitchFamily="34" charset="0"/>
              </a:rPr>
              <a:t>RGP Psychology 101 / pro tips</a:t>
            </a:r>
            <a:endParaRPr dirty="0">
              <a:latin typeface="Arial" panose="020B0604020202020204" pitchFamily="34" charset="0"/>
              <a:cs typeface="Arial" panose="020B0604020202020204" pitchFamily="34" charset="0"/>
            </a:endParaRPr>
          </a:p>
        </p:txBody>
      </p:sp>
      <p:sp>
        <p:nvSpPr>
          <p:cNvPr id="455" name="Google Shape;455;p51"/>
          <p:cNvSpPr txBox="1">
            <a:spLocks noGrp="1"/>
          </p:cNvSpPr>
          <p:nvPr>
            <p:ph type="body" idx="1"/>
          </p:nvPr>
        </p:nvSpPr>
        <p:spPr>
          <a:xfrm>
            <a:off x="3710499" y="1772816"/>
            <a:ext cx="5191676" cy="3209291"/>
          </a:xfrm>
          <a:prstGeom prst="rect">
            <a:avLst/>
          </a:prstGeom>
          <a:noFill/>
          <a:ln>
            <a:noFill/>
          </a:ln>
        </p:spPr>
        <p:txBody>
          <a:bodyPr spcFirstLastPara="1" vert="horz" wrap="square" lIns="68569" tIns="34275" rIns="68569" bIns="34275" rtlCol="0" anchor="t" anchorCtr="0">
            <a:noAutofit/>
          </a:bodyPr>
          <a:lstStyle/>
          <a:p>
            <a:pPr>
              <a:buSzPts val="2030"/>
            </a:pPr>
            <a:r>
              <a:rPr lang="en-AU" sz="2000" dirty="0">
                <a:solidFill>
                  <a:schemeClr val="tx1"/>
                </a:solidFill>
                <a:latin typeface="Arial" panose="020B0604020202020204" pitchFamily="34" charset="0"/>
                <a:ea typeface="Calibri"/>
                <a:cs typeface="Arial" panose="020B0604020202020204" pitchFamily="34" charset="0"/>
                <a:sym typeface="Calibri"/>
              </a:rPr>
              <a:t>Terminology : GP vs RGP vs HARD!</a:t>
            </a:r>
          </a:p>
          <a:p>
            <a:pPr>
              <a:buSzPts val="2030"/>
            </a:pPr>
            <a:r>
              <a:rPr lang="en-AU" sz="2000" dirty="0">
                <a:solidFill>
                  <a:schemeClr val="tx1"/>
                </a:solidFill>
                <a:latin typeface="Arial" panose="020B0604020202020204" pitchFamily="34" charset="0"/>
                <a:ea typeface="Calibri"/>
                <a:cs typeface="Arial" panose="020B0604020202020204" pitchFamily="34" charset="0"/>
                <a:sym typeface="Calibri"/>
              </a:rPr>
              <a:t>Fit with a drop of anaesthetic</a:t>
            </a:r>
            <a:endParaRPr sz="2000" dirty="0">
              <a:solidFill>
                <a:schemeClr val="tx1"/>
              </a:solidFill>
              <a:latin typeface="Arial" panose="020B0604020202020204" pitchFamily="34" charset="0"/>
              <a:cs typeface="Arial" panose="020B0604020202020204" pitchFamily="34" charset="0"/>
            </a:endParaRPr>
          </a:p>
          <a:p>
            <a:pPr>
              <a:spcBef>
                <a:spcPts val="435"/>
              </a:spcBef>
              <a:buSzPts val="2030"/>
            </a:pPr>
            <a:r>
              <a:rPr lang="en-AU" sz="2000" dirty="0">
                <a:solidFill>
                  <a:schemeClr val="tx1"/>
                </a:solidFill>
                <a:latin typeface="Arial" panose="020B0604020202020204" pitchFamily="34" charset="0"/>
                <a:ea typeface="Calibri"/>
                <a:cs typeface="Arial" panose="020B0604020202020204" pitchFamily="34" charset="0"/>
                <a:sym typeface="Calibri"/>
              </a:rPr>
              <a:t>Set realistic expectations early</a:t>
            </a:r>
          </a:p>
          <a:p>
            <a:pPr>
              <a:spcBef>
                <a:spcPts val="435"/>
              </a:spcBef>
              <a:buSzPts val="2030"/>
            </a:pPr>
            <a:r>
              <a:rPr lang="en-AU" sz="2000" dirty="0">
                <a:solidFill>
                  <a:schemeClr val="tx1"/>
                </a:solidFill>
                <a:latin typeface="Arial" panose="020B0604020202020204" pitchFamily="34" charset="0"/>
                <a:ea typeface="Calibri"/>
                <a:cs typeface="Arial" panose="020B0604020202020204" pitchFamily="34" charset="0"/>
                <a:sym typeface="Calibri"/>
              </a:rPr>
              <a:t>Comfort RGP vs soft similar at 1 month</a:t>
            </a:r>
          </a:p>
          <a:p>
            <a:pPr>
              <a:spcBef>
                <a:spcPts val="435"/>
              </a:spcBef>
              <a:buSzPts val="2030"/>
            </a:pPr>
            <a:r>
              <a:rPr lang="en-AU" sz="2000" dirty="0">
                <a:solidFill>
                  <a:schemeClr val="tx1"/>
                </a:solidFill>
                <a:latin typeface="Arial" panose="020B0604020202020204" pitchFamily="34" charset="0"/>
                <a:ea typeface="Calibri"/>
                <a:cs typeface="Arial" panose="020B0604020202020204" pitchFamily="34" charset="0"/>
                <a:sym typeface="Calibri"/>
              </a:rPr>
              <a:t>Under promise and overdeliver (</a:t>
            </a:r>
            <a:r>
              <a:rPr lang="en-AU" sz="2000" dirty="0" err="1">
                <a:solidFill>
                  <a:schemeClr val="tx1"/>
                </a:solidFill>
                <a:latin typeface="Arial" panose="020B0604020202020204" pitchFamily="34" charset="0"/>
                <a:ea typeface="Calibri"/>
                <a:cs typeface="Arial" panose="020B0604020202020204" pitchFamily="34" charset="0"/>
                <a:sym typeface="Calibri"/>
              </a:rPr>
              <a:t>eg</a:t>
            </a:r>
            <a:r>
              <a:rPr lang="en-AU" sz="2000" dirty="0">
                <a:solidFill>
                  <a:schemeClr val="tx1"/>
                </a:solidFill>
                <a:latin typeface="Arial" panose="020B0604020202020204" pitchFamily="34" charset="0"/>
                <a:ea typeface="Calibri"/>
                <a:cs typeface="Arial" panose="020B0604020202020204" pitchFamily="34" charset="0"/>
                <a:sym typeface="Calibri"/>
              </a:rPr>
              <a:t> 1</a:t>
            </a:r>
            <a:r>
              <a:rPr lang="en-AU" sz="2000" baseline="30000" dirty="0">
                <a:solidFill>
                  <a:schemeClr val="tx1"/>
                </a:solidFill>
                <a:latin typeface="Arial" panose="020B0604020202020204" pitchFamily="34" charset="0"/>
                <a:ea typeface="Calibri"/>
                <a:cs typeface="Arial" panose="020B0604020202020204" pitchFamily="34" charset="0"/>
                <a:sym typeface="Calibri"/>
              </a:rPr>
              <a:t>st</a:t>
            </a:r>
            <a:r>
              <a:rPr lang="en-AU" sz="2000" dirty="0">
                <a:solidFill>
                  <a:schemeClr val="tx1"/>
                </a:solidFill>
                <a:latin typeface="Arial" panose="020B0604020202020204" pitchFamily="34" charset="0"/>
                <a:ea typeface="Calibri"/>
                <a:cs typeface="Arial" panose="020B0604020202020204" pitchFamily="34" charset="0"/>
                <a:sym typeface="Calibri"/>
              </a:rPr>
              <a:t> CL = custom trial lens)</a:t>
            </a:r>
          </a:p>
          <a:p>
            <a:pPr>
              <a:spcBef>
                <a:spcPts val="435"/>
              </a:spcBef>
              <a:buSzPts val="2030"/>
            </a:pPr>
            <a:r>
              <a:rPr lang="en-AU" sz="2000" dirty="0">
                <a:solidFill>
                  <a:schemeClr val="tx1"/>
                </a:solidFill>
                <a:latin typeface="Arial" panose="020B0604020202020204" pitchFamily="34" charset="0"/>
                <a:ea typeface="Calibri"/>
                <a:cs typeface="Arial" panose="020B0604020202020204" pitchFamily="34" charset="0"/>
                <a:sym typeface="Calibri"/>
              </a:rPr>
              <a:t>Pre-warn may need to upgrade to </a:t>
            </a:r>
            <a:r>
              <a:rPr lang="en-AU" sz="2000" dirty="0" err="1">
                <a:solidFill>
                  <a:schemeClr val="tx1"/>
                </a:solidFill>
                <a:latin typeface="Arial" panose="020B0604020202020204" pitchFamily="34" charset="0"/>
                <a:ea typeface="Calibri"/>
                <a:cs typeface="Arial" panose="020B0604020202020204" pitchFamily="34" charset="0"/>
                <a:sym typeface="Calibri"/>
              </a:rPr>
              <a:t>eg</a:t>
            </a:r>
            <a:r>
              <a:rPr lang="en-AU" sz="2000" dirty="0">
                <a:solidFill>
                  <a:schemeClr val="tx1"/>
                </a:solidFill>
                <a:latin typeface="Arial" panose="020B0604020202020204" pitchFamily="34" charset="0"/>
                <a:ea typeface="Calibri"/>
                <a:cs typeface="Arial" panose="020B0604020202020204" pitchFamily="34" charset="0"/>
                <a:sym typeface="Calibri"/>
              </a:rPr>
              <a:t> </a:t>
            </a:r>
            <a:r>
              <a:rPr lang="en-AU" sz="2000" dirty="0" err="1">
                <a:solidFill>
                  <a:schemeClr val="tx1"/>
                </a:solidFill>
                <a:latin typeface="Arial" panose="020B0604020202020204" pitchFamily="34" charset="0"/>
                <a:ea typeface="Calibri"/>
                <a:cs typeface="Arial" panose="020B0604020202020204" pitchFamily="34" charset="0"/>
                <a:sym typeface="Calibri"/>
              </a:rPr>
              <a:t>toric</a:t>
            </a:r>
            <a:endParaRPr lang="en-AU" sz="2000" dirty="0">
              <a:solidFill>
                <a:schemeClr val="tx1"/>
              </a:solidFill>
              <a:latin typeface="Arial" panose="020B0604020202020204" pitchFamily="34" charset="0"/>
              <a:ea typeface="Calibri"/>
              <a:cs typeface="Arial" panose="020B0604020202020204" pitchFamily="34" charset="0"/>
              <a:sym typeface="Calibri"/>
            </a:endParaRPr>
          </a:p>
          <a:p>
            <a:pPr>
              <a:spcBef>
                <a:spcPts val="435"/>
              </a:spcBef>
              <a:buSzPts val="2030"/>
            </a:pPr>
            <a:r>
              <a:rPr lang="en-AU" sz="2000" dirty="0">
                <a:solidFill>
                  <a:schemeClr val="tx1"/>
                </a:solidFill>
                <a:latin typeface="Arial" panose="020B0604020202020204" pitchFamily="34" charset="0"/>
                <a:ea typeface="Calibri"/>
                <a:cs typeface="Arial" panose="020B0604020202020204" pitchFamily="34" charset="0"/>
                <a:sym typeface="Calibri"/>
              </a:rPr>
              <a:t>Have a refund policy, Separate out $ for OK consults vs lenses</a:t>
            </a:r>
          </a:p>
          <a:p>
            <a:pPr>
              <a:spcBef>
                <a:spcPts val="435"/>
              </a:spcBef>
              <a:buSzPts val="2030"/>
            </a:pPr>
            <a:r>
              <a:rPr lang="en-AU" sz="2000" dirty="0">
                <a:solidFill>
                  <a:schemeClr val="tx1"/>
                </a:solidFill>
                <a:latin typeface="Arial" panose="020B0604020202020204" pitchFamily="34" charset="0"/>
                <a:ea typeface="Calibri"/>
                <a:cs typeface="Arial" panose="020B0604020202020204" pitchFamily="34" charset="0"/>
                <a:sym typeface="Calibri"/>
              </a:rPr>
              <a:t>Start OK with easy pts / -2D / no OCDs!</a:t>
            </a:r>
          </a:p>
          <a:p>
            <a:pPr>
              <a:spcBef>
                <a:spcPts val="435"/>
              </a:spcBef>
              <a:buSzPts val="2030"/>
            </a:pPr>
            <a:endParaRPr lang="en-AU" sz="2000" dirty="0">
              <a:latin typeface="Arial" panose="020B0604020202020204" pitchFamily="34" charset="0"/>
              <a:ea typeface="Calibri"/>
              <a:cs typeface="Arial" panose="020B0604020202020204" pitchFamily="34" charset="0"/>
              <a:sym typeface="Calibri"/>
            </a:endParaRPr>
          </a:p>
          <a:p>
            <a:pPr>
              <a:spcBef>
                <a:spcPts val="435"/>
              </a:spcBef>
              <a:buSzPts val="2030"/>
            </a:pPr>
            <a:endParaRPr sz="2000" dirty="0">
              <a:latin typeface="Arial" panose="020B0604020202020204" pitchFamily="34" charset="0"/>
              <a:cs typeface="Arial" panose="020B0604020202020204" pitchFamily="34" charset="0"/>
            </a:endParaRPr>
          </a:p>
          <a:p>
            <a:pPr marL="439579" indent="-342900">
              <a:spcBef>
                <a:spcPts val="435"/>
              </a:spcBef>
              <a:buSzPts val="2030"/>
            </a:pPr>
            <a:endParaRPr sz="2000" dirty="0">
              <a:latin typeface="Arial" panose="020B0604020202020204" pitchFamily="34" charset="0"/>
              <a:ea typeface="Calibri"/>
              <a:cs typeface="Arial" panose="020B0604020202020204" pitchFamily="34" charset="0"/>
              <a:sym typeface="Calibri"/>
            </a:endParaRPr>
          </a:p>
          <a:p>
            <a:pPr marL="439579" indent="-342900">
              <a:spcBef>
                <a:spcPts val="435"/>
              </a:spcBef>
              <a:buSzPts val="2030"/>
            </a:pPr>
            <a:endParaRPr sz="2000" dirty="0">
              <a:latin typeface="Arial" panose="020B0604020202020204" pitchFamily="34" charset="0"/>
              <a:ea typeface="Calibri"/>
              <a:cs typeface="Arial" panose="020B0604020202020204" pitchFamily="34" charset="0"/>
              <a:sym typeface="Calibri"/>
            </a:endParaRPr>
          </a:p>
          <a:p>
            <a:pPr marL="439579" indent="-342900">
              <a:spcBef>
                <a:spcPts val="435"/>
              </a:spcBef>
              <a:buSzPts val="2030"/>
            </a:pPr>
            <a:endParaRPr sz="2000" dirty="0">
              <a:latin typeface="Arial" panose="020B0604020202020204" pitchFamily="34" charset="0"/>
              <a:ea typeface="Calibri"/>
              <a:cs typeface="Arial" panose="020B0604020202020204" pitchFamily="34" charset="0"/>
              <a:sym typeface="Calibri"/>
            </a:endParaRPr>
          </a:p>
        </p:txBody>
      </p:sp>
      <p:pic>
        <p:nvPicPr>
          <p:cNvPr id="456" name="Google Shape;456;p51"/>
          <p:cNvPicPr preferRelativeResize="0"/>
          <p:nvPr/>
        </p:nvPicPr>
        <p:blipFill rotWithShape="1">
          <a:blip r:embed="rId3">
            <a:alphaModFix/>
          </a:blip>
          <a:srcRect/>
          <a:stretch/>
        </p:blipFill>
        <p:spPr>
          <a:xfrm>
            <a:off x="251520" y="1957920"/>
            <a:ext cx="3312367" cy="4423408"/>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54"/>
          <p:cNvSpPr txBox="1">
            <a:spLocks noGrp="1"/>
          </p:cNvSpPr>
          <p:nvPr>
            <p:ph type="title" idx="4294967295"/>
          </p:nvPr>
        </p:nvSpPr>
        <p:spPr>
          <a:xfrm>
            <a:off x="1187624" y="620688"/>
            <a:ext cx="6259106" cy="1484992"/>
          </a:xfrm>
          <a:prstGeom prst="rect">
            <a:avLst/>
          </a:prstGeom>
          <a:solidFill>
            <a:schemeClr val="bg1"/>
          </a:solidFill>
          <a:ln>
            <a:noFill/>
          </a:ln>
        </p:spPr>
        <p:txBody>
          <a:bodyPr spcFirstLastPara="1" vert="horz" wrap="square" lIns="68569" tIns="34275" rIns="68569" bIns="34275" rtlCol="0" anchor="b" anchorCtr="0">
            <a:spAutoFit/>
          </a:bodyPr>
          <a:lstStyle/>
          <a:p>
            <a:pPr algn="ctr" rtl="0"/>
            <a:r>
              <a:rPr lang="en-AU" b="1" dirty="0">
                <a:solidFill>
                  <a:schemeClr val="accent1"/>
                </a:solidFill>
                <a:latin typeface="Arial" panose="020B0604020202020204" pitchFamily="34" charset="0"/>
                <a:ea typeface="Calibri"/>
                <a:cs typeface="Arial" panose="020B0604020202020204" pitchFamily="34" charset="0"/>
                <a:sym typeface="Calibri"/>
              </a:rPr>
              <a:t>Use a </a:t>
            </a:r>
            <a:r>
              <a:rPr lang="en-AU" b="1" dirty="0">
                <a:latin typeface="Arial" panose="020B0604020202020204" pitchFamily="34" charset="0"/>
                <a:ea typeface="Calibri"/>
                <a:cs typeface="Arial" panose="020B0604020202020204" pitchFamily="34" charset="0"/>
                <a:sym typeface="Calibri"/>
              </a:rPr>
              <a:t>W</a:t>
            </a:r>
            <a:r>
              <a:rPr lang="en-AU" b="1" dirty="0">
                <a:solidFill>
                  <a:schemeClr val="accent1"/>
                </a:solidFill>
                <a:latin typeface="Arial" panose="020B0604020202020204" pitchFamily="34" charset="0"/>
                <a:ea typeface="Calibri"/>
                <a:cs typeface="Arial" panose="020B0604020202020204" pitchFamily="34" charset="0"/>
                <a:sym typeface="Calibri"/>
              </a:rPr>
              <a:t>ratten filter for </a:t>
            </a:r>
            <a:r>
              <a:rPr lang="en-AU" b="1" dirty="0" err="1">
                <a:solidFill>
                  <a:schemeClr val="accent1"/>
                </a:solidFill>
                <a:latin typeface="Arial" panose="020B0604020202020204" pitchFamily="34" charset="0"/>
                <a:ea typeface="Calibri"/>
                <a:cs typeface="Arial" panose="020B0604020202020204" pitchFamily="34" charset="0"/>
                <a:sym typeface="Calibri"/>
              </a:rPr>
              <a:t>NaFl</a:t>
            </a:r>
            <a:r>
              <a:rPr lang="en-AU" b="1" dirty="0">
                <a:solidFill>
                  <a:schemeClr val="accent1"/>
                </a:solidFill>
                <a:latin typeface="Arial" panose="020B0604020202020204" pitchFamily="34" charset="0"/>
                <a:ea typeface="Calibri"/>
                <a:cs typeface="Arial" panose="020B0604020202020204" pitchFamily="34" charset="0"/>
                <a:sym typeface="Calibri"/>
              </a:rPr>
              <a:t> assessment</a:t>
            </a:r>
          </a:p>
        </p:txBody>
      </p:sp>
      <p:pic>
        <p:nvPicPr>
          <p:cNvPr id="475" name="Google Shape;475;p54"/>
          <p:cNvPicPr preferRelativeResize="0"/>
          <p:nvPr/>
        </p:nvPicPr>
        <p:blipFill rotWithShape="1">
          <a:blip r:embed="rId3">
            <a:alphaModFix/>
          </a:blip>
          <a:srcRect/>
          <a:stretch/>
        </p:blipFill>
        <p:spPr>
          <a:xfrm>
            <a:off x="4572000" y="2628901"/>
            <a:ext cx="3960440" cy="3896443"/>
          </a:xfrm>
          <a:prstGeom prst="rect">
            <a:avLst/>
          </a:prstGeom>
          <a:noFill/>
          <a:ln>
            <a:noFill/>
          </a:ln>
        </p:spPr>
      </p:pic>
      <p:pic>
        <p:nvPicPr>
          <p:cNvPr id="476" name="Google Shape;476;p54"/>
          <p:cNvPicPr preferRelativeResize="0"/>
          <p:nvPr/>
        </p:nvPicPr>
        <p:blipFill rotWithShape="1">
          <a:blip r:embed="rId4">
            <a:alphaModFix/>
          </a:blip>
          <a:srcRect/>
          <a:stretch/>
        </p:blipFill>
        <p:spPr>
          <a:xfrm>
            <a:off x="467544" y="2628899"/>
            <a:ext cx="4218756" cy="3896445"/>
          </a:xfrm>
          <a:prstGeom prst="rect">
            <a:avLst/>
          </a:prstGeom>
          <a:noFill/>
          <a:ln>
            <a:noFill/>
          </a:ln>
        </p:spPr>
      </p:pic>
      <p:sp>
        <p:nvSpPr>
          <p:cNvPr id="477" name="Google Shape;477;p54"/>
          <p:cNvSpPr txBox="1"/>
          <p:nvPr/>
        </p:nvSpPr>
        <p:spPr>
          <a:xfrm>
            <a:off x="1763688" y="6014785"/>
            <a:ext cx="1565919" cy="438551"/>
          </a:xfrm>
          <a:prstGeom prst="rect">
            <a:avLst/>
          </a:prstGeom>
          <a:noFill/>
          <a:ln>
            <a:noFill/>
          </a:ln>
        </p:spPr>
        <p:txBody>
          <a:bodyPr spcFirstLastPara="1" wrap="square" lIns="68569" tIns="34275" rIns="68569" bIns="34275" anchor="t" anchorCtr="0">
            <a:spAutoFit/>
          </a:bodyPr>
          <a:lstStyle/>
          <a:p>
            <a:r>
              <a:rPr lang="en-AU" sz="2400" b="1" dirty="0">
                <a:solidFill>
                  <a:schemeClr val="lt1"/>
                </a:solidFill>
                <a:latin typeface="Arial" panose="020B0604020202020204" pitchFamily="34" charset="0"/>
                <a:cs typeface="Arial" panose="020B0604020202020204" pitchFamily="34" charset="0"/>
              </a:rPr>
              <a:t>Without</a:t>
            </a:r>
            <a:endParaRPr b="1" dirty="0">
              <a:solidFill>
                <a:schemeClr val="lt1"/>
              </a:solidFill>
              <a:latin typeface="Arial" panose="020B0604020202020204" pitchFamily="34" charset="0"/>
              <a:cs typeface="Arial" panose="020B0604020202020204" pitchFamily="34" charset="0"/>
            </a:endParaRPr>
          </a:p>
        </p:txBody>
      </p:sp>
      <p:sp>
        <p:nvSpPr>
          <p:cNvPr id="478" name="Google Shape;478;p54"/>
          <p:cNvSpPr txBox="1"/>
          <p:nvPr/>
        </p:nvSpPr>
        <p:spPr>
          <a:xfrm>
            <a:off x="6185892" y="6014785"/>
            <a:ext cx="942280" cy="438551"/>
          </a:xfrm>
          <a:prstGeom prst="rect">
            <a:avLst/>
          </a:prstGeom>
          <a:noFill/>
          <a:ln>
            <a:noFill/>
          </a:ln>
        </p:spPr>
        <p:txBody>
          <a:bodyPr spcFirstLastPara="1" wrap="square" lIns="68569" tIns="34275" rIns="68569" bIns="34275" anchor="t" anchorCtr="0">
            <a:spAutoFit/>
          </a:bodyPr>
          <a:lstStyle/>
          <a:p>
            <a:r>
              <a:rPr lang="en-AU" sz="2400" b="1" dirty="0">
                <a:solidFill>
                  <a:schemeClr val="lt1"/>
                </a:solidFill>
                <a:latin typeface="Arial" panose="020B0604020202020204" pitchFamily="34" charset="0"/>
                <a:cs typeface="Arial" panose="020B0604020202020204" pitchFamily="34" charset="0"/>
              </a:rPr>
              <a:t>With</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55" descr="C:\Documents and Settings\User\Desktop\w1 (2).jpg"/>
          <p:cNvPicPr preferRelativeResize="0"/>
          <p:nvPr/>
        </p:nvPicPr>
        <p:blipFill rotWithShape="1">
          <a:blip r:embed="rId3">
            <a:alphaModFix/>
          </a:blip>
          <a:srcRect/>
          <a:stretch/>
        </p:blipFill>
        <p:spPr>
          <a:xfrm>
            <a:off x="467544" y="2501429"/>
            <a:ext cx="3954260" cy="4239939"/>
          </a:xfrm>
          <a:prstGeom prst="rect">
            <a:avLst/>
          </a:prstGeom>
          <a:noFill/>
          <a:ln>
            <a:noFill/>
          </a:ln>
        </p:spPr>
      </p:pic>
      <p:pic>
        <p:nvPicPr>
          <p:cNvPr id="485" name="Google Shape;485;p55" descr="C:\Documents and Settings\User\Desktop\w2 (2).jpg"/>
          <p:cNvPicPr preferRelativeResize="0"/>
          <p:nvPr/>
        </p:nvPicPr>
        <p:blipFill rotWithShape="1">
          <a:blip r:embed="rId4">
            <a:alphaModFix/>
          </a:blip>
          <a:srcRect l="6056" t="9990" r="13931" b="9366"/>
          <a:stretch/>
        </p:blipFill>
        <p:spPr>
          <a:xfrm>
            <a:off x="4421804" y="2501428"/>
            <a:ext cx="4047965" cy="4239940"/>
          </a:xfrm>
          <a:prstGeom prst="rect">
            <a:avLst/>
          </a:prstGeom>
          <a:noFill/>
          <a:ln>
            <a:noFill/>
          </a:ln>
        </p:spPr>
      </p:pic>
      <p:sp>
        <p:nvSpPr>
          <p:cNvPr id="486" name="Google Shape;486;p55"/>
          <p:cNvSpPr txBox="1"/>
          <p:nvPr/>
        </p:nvSpPr>
        <p:spPr>
          <a:xfrm>
            <a:off x="1325419" y="5947493"/>
            <a:ext cx="1377330" cy="438551"/>
          </a:xfrm>
          <a:prstGeom prst="rect">
            <a:avLst/>
          </a:prstGeom>
          <a:noFill/>
          <a:ln>
            <a:noFill/>
          </a:ln>
        </p:spPr>
        <p:txBody>
          <a:bodyPr spcFirstLastPara="1" wrap="square" lIns="68569" tIns="34275" rIns="68569" bIns="34275" anchor="t" anchorCtr="0">
            <a:spAutoFit/>
          </a:bodyPr>
          <a:lstStyle/>
          <a:p>
            <a:r>
              <a:rPr lang="en-AU" sz="2400" b="1" dirty="0">
                <a:solidFill>
                  <a:schemeClr val="lt1"/>
                </a:solidFill>
                <a:latin typeface="Arial" panose="020B0604020202020204" pitchFamily="34" charset="0"/>
                <a:cs typeface="Arial" panose="020B0604020202020204" pitchFamily="34" charset="0"/>
              </a:rPr>
              <a:t>Without</a:t>
            </a:r>
            <a:endParaRPr sz="2400" b="1" dirty="0">
              <a:solidFill>
                <a:schemeClr val="lt1"/>
              </a:solidFill>
              <a:latin typeface="Arial" panose="020B0604020202020204" pitchFamily="34" charset="0"/>
              <a:cs typeface="Arial" panose="020B0604020202020204" pitchFamily="34" charset="0"/>
            </a:endParaRPr>
          </a:p>
        </p:txBody>
      </p:sp>
      <p:sp>
        <p:nvSpPr>
          <p:cNvPr id="487" name="Google Shape;487;p55"/>
          <p:cNvSpPr txBox="1"/>
          <p:nvPr/>
        </p:nvSpPr>
        <p:spPr>
          <a:xfrm>
            <a:off x="5372100" y="5967708"/>
            <a:ext cx="1144116" cy="438551"/>
          </a:xfrm>
          <a:prstGeom prst="rect">
            <a:avLst/>
          </a:prstGeom>
          <a:noFill/>
          <a:ln>
            <a:noFill/>
          </a:ln>
        </p:spPr>
        <p:txBody>
          <a:bodyPr spcFirstLastPara="1" wrap="square" lIns="68569" tIns="34275" rIns="68569" bIns="34275" anchor="t" anchorCtr="0">
            <a:spAutoFit/>
          </a:bodyPr>
          <a:lstStyle/>
          <a:p>
            <a:r>
              <a:rPr lang="en-AU" sz="2400" b="1" dirty="0">
                <a:solidFill>
                  <a:schemeClr val="lt1"/>
                </a:solidFill>
                <a:latin typeface="Arial" panose="020B0604020202020204" pitchFamily="34" charset="0"/>
                <a:cs typeface="Arial" panose="020B0604020202020204" pitchFamily="34" charset="0"/>
              </a:rPr>
              <a:t>With</a:t>
            </a:r>
            <a:endParaRPr sz="2400" b="1" dirty="0">
              <a:solidFill>
                <a:schemeClr val="lt1"/>
              </a:solidFill>
              <a:latin typeface="Arial" panose="020B0604020202020204" pitchFamily="34" charset="0"/>
              <a:cs typeface="Arial" panose="020B0604020202020204" pitchFamily="34" charset="0"/>
            </a:endParaRPr>
          </a:p>
        </p:txBody>
      </p:sp>
      <p:sp>
        <p:nvSpPr>
          <p:cNvPr id="489" name="Google Shape;489;p55"/>
          <p:cNvSpPr txBox="1"/>
          <p:nvPr/>
        </p:nvSpPr>
        <p:spPr>
          <a:xfrm>
            <a:off x="1418036" y="954881"/>
            <a:ext cx="6369844" cy="1177215"/>
          </a:xfrm>
          <a:prstGeom prst="rect">
            <a:avLst/>
          </a:prstGeom>
          <a:noFill/>
          <a:ln>
            <a:noFill/>
          </a:ln>
        </p:spPr>
        <p:txBody>
          <a:bodyPr spcFirstLastPara="1" wrap="square" lIns="68569" tIns="34275" rIns="68569" bIns="34275" anchor="t" anchorCtr="0">
            <a:spAutoFit/>
          </a:bodyPr>
          <a:lstStyle/>
          <a:p>
            <a:pPr algn="ctr"/>
            <a:r>
              <a:rPr lang="en-AU" sz="2400">
                <a:solidFill>
                  <a:schemeClr val="lt1"/>
                </a:solidFill>
              </a:rPr>
              <a:t>Wratten filter enhances visibility of fitting pattern </a:t>
            </a:r>
            <a:endParaRPr sz="1350"/>
          </a:p>
          <a:p>
            <a:pPr algn="ctr"/>
            <a:r>
              <a:rPr lang="en-AU" sz="2400">
                <a:solidFill>
                  <a:schemeClr val="lt1"/>
                </a:solidFill>
              </a:rPr>
              <a:t>and detection of subtle NaFl staining</a:t>
            </a:r>
            <a:endParaRPr sz="2400">
              <a:solidFill>
                <a:schemeClr val="lt1"/>
              </a:solidFill>
            </a:endParaRPr>
          </a:p>
        </p:txBody>
      </p:sp>
      <p:sp>
        <p:nvSpPr>
          <p:cNvPr id="3" name="Google Shape;474;p54">
            <a:extLst>
              <a:ext uri="{FF2B5EF4-FFF2-40B4-BE49-F238E27FC236}">
                <a16:creationId xmlns:a16="http://schemas.microsoft.com/office/drawing/2014/main" id="{918B72AD-18AC-E831-A768-CBD8EE242D67}"/>
              </a:ext>
            </a:extLst>
          </p:cNvPr>
          <p:cNvSpPr txBox="1">
            <a:spLocks/>
          </p:cNvSpPr>
          <p:nvPr/>
        </p:nvSpPr>
        <p:spPr>
          <a:xfrm>
            <a:off x="1187624" y="620688"/>
            <a:ext cx="6259106" cy="1484992"/>
          </a:xfrm>
          <a:prstGeom prst="rect">
            <a:avLst/>
          </a:prstGeom>
          <a:solidFill>
            <a:schemeClr val="bg1"/>
          </a:solidFill>
          <a:ln>
            <a:noFill/>
          </a:ln>
        </p:spPr>
        <p:txBody>
          <a:bodyPr spcFirstLastPara="1" vert="horz" wrap="square" lIns="68569" tIns="34275" rIns="68569" bIns="34275" rtlCol="0" anchor="b" anchorCtr="0">
            <a:sp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AU" b="1">
                <a:latin typeface="Arial" panose="020B0604020202020204" pitchFamily="34" charset="0"/>
                <a:ea typeface="Calibri"/>
                <a:cs typeface="Arial" panose="020B0604020202020204" pitchFamily="34" charset="0"/>
                <a:sym typeface="Calibri"/>
              </a:rPr>
              <a:t>Use a Wratten filter for NaFl assessment</a:t>
            </a:r>
            <a:endParaRPr lang="en-AU" b="1" dirty="0">
              <a:latin typeface="Arial" panose="020B0604020202020204" pitchFamily="34" charset="0"/>
              <a:ea typeface="Calibri"/>
              <a:cs typeface="Arial" panose="020B0604020202020204" pitchFamily="34" charset="0"/>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7544" y="404664"/>
            <a:ext cx="7535743" cy="1025281"/>
          </a:xfrm>
          <a:prstGeom prst="rect">
            <a:avLst/>
          </a:prstGeom>
        </p:spPr>
        <p:txBody>
          <a:bodyPr vert="horz" wrap="square" lIns="0" tIns="9525" rIns="0" bIns="0" rtlCol="0" anchor="b" anchorCtr="0">
            <a:spAutoFit/>
          </a:bodyPr>
          <a:lstStyle/>
          <a:p>
            <a:pPr marL="9525">
              <a:spcBef>
                <a:spcPts val="75"/>
              </a:spcBef>
            </a:pPr>
            <a:r>
              <a:rPr lang="en-AU" sz="3300" dirty="0">
                <a:latin typeface="Arial" panose="020B0604020202020204" pitchFamily="34" charset="0"/>
                <a:cs typeface="Arial" panose="020B0604020202020204" pitchFamily="34" charset="0"/>
              </a:rPr>
              <a:t>Successful OK = </a:t>
            </a:r>
            <a:br>
              <a:rPr lang="en-AU" sz="3300" dirty="0">
                <a:latin typeface="Arial" panose="020B0604020202020204" pitchFamily="34" charset="0"/>
                <a:cs typeface="Arial" panose="020B0604020202020204" pitchFamily="34" charset="0"/>
              </a:rPr>
            </a:br>
            <a:r>
              <a:rPr sz="3300" dirty="0">
                <a:latin typeface="Arial" panose="020B0604020202020204" pitchFamily="34" charset="0"/>
                <a:cs typeface="Arial" panose="020B0604020202020204" pitchFamily="34" charset="0"/>
              </a:rPr>
              <a:t>Getting</a:t>
            </a:r>
            <a:r>
              <a:rPr sz="3300" spc="-64" dirty="0">
                <a:latin typeface="Arial" panose="020B0604020202020204" pitchFamily="34" charset="0"/>
                <a:cs typeface="Arial" panose="020B0604020202020204" pitchFamily="34" charset="0"/>
              </a:rPr>
              <a:t> </a:t>
            </a:r>
            <a:r>
              <a:rPr sz="3300" dirty="0">
                <a:latin typeface="Arial" panose="020B0604020202020204" pitchFamily="34" charset="0"/>
                <a:cs typeface="Arial" panose="020B0604020202020204" pitchFamily="34" charset="0"/>
              </a:rPr>
              <a:t>good</a:t>
            </a:r>
            <a:r>
              <a:rPr sz="3300" spc="-60" dirty="0">
                <a:latin typeface="Arial" panose="020B0604020202020204" pitchFamily="34" charset="0"/>
                <a:cs typeface="Arial" panose="020B0604020202020204" pitchFamily="34" charset="0"/>
              </a:rPr>
              <a:t> </a:t>
            </a:r>
            <a:r>
              <a:rPr sz="3300" dirty="0">
                <a:latin typeface="Arial" panose="020B0604020202020204" pitchFamily="34" charset="0"/>
                <a:cs typeface="Arial" panose="020B0604020202020204" pitchFamily="34" charset="0"/>
              </a:rPr>
              <a:t>quality</a:t>
            </a:r>
            <a:r>
              <a:rPr sz="3300" spc="-64" dirty="0">
                <a:latin typeface="Arial" panose="020B0604020202020204" pitchFamily="34" charset="0"/>
                <a:cs typeface="Arial" panose="020B0604020202020204" pitchFamily="34" charset="0"/>
              </a:rPr>
              <a:t> </a:t>
            </a:r>
            <a:r>
              <a:rPr sz="3300" spc="-8" dirty="0">
                <a:latin typeface="Arial" panose="020B0604020202020204" pitchFamily="34" charset="0"/>
                <a:cs typeface="Arial" panose="020B0604020202020204" pitchFamily="34" charset="0"/>
              </a:rPr>
              <a:t>topography</a:t>
            </a:r>
            <a:endParaRPr sz="3300" dirty="0">
              <a:latin typeface="Arial" panose="020B0604020202020204" pitchFamily="34" charset="0"/>
              <a:cs typeface="Arial" panose="020B0604020202020204" pitchFamily="34" charset="0"/>
            </a:endParaRPr>
          </a:p>
        </p:txBody>
      </p:sp>
      <p:sp>
        <p:nvSpPr>
          <p:cNvPr id="3" name="object 3"/>
          <p:cNvSpPr txBox="1"/>
          <p:nvPr/>
        </p:nvSpPr>
        <p:spPr>
          <a:xfrm>
            <a:off x="348625" y="1879675"/>
            <a:ext cx="7967791" cy="4754250"/>
          </a:xfrm>
          <a:prstGeom prst="rect">
            <a:avLst/>
          </a:prstGeom>
        </p:spPr>
        <p:txBody>
          <a:bodyPr vert="horz" wrap="square" lIns="0" tIns="68580" rIns="0" bIns="0" rtlCol="0">
            <a:spAutoFit/>
          </a:bodyPr>
          <a:lstStyle/>
          <a:p>
            <a:pPr marL="9524" defTabSz="685783">
              <a:spcBef>
                <a:spcPts val="540"/>
              </a:spcBef>
              <a:buClr>
                <a:srgbClr val="00285A"/>
              </a:buClr>
              <a:tabLst>
                <a:tab pos="277171" algn="l"/>
              </a:tabLst>
            </a:pPr>
            <a:r>
              <a:rPr sz="2800" dirty="0">
                <a:solidFill>
                  <a:srgbClr val="595959"/>
                </a:solidFill>
                <a:latin typeface="Arial"/>
                <a:cs typeface="Arial"/>
              </a:rPr>
              <a:t>Full</a:t>
            </a:r>
            <a:r>
              <a:rPr sz="2800" spc="-41" dirty="0">
                <a:solidFill>
                  <a:srgbClr val="595959"/>
                </a:solidFill>
                <a:latin typeface="Arial"/>
                <a:cs typeface="Arial"/>
              </a:rPr>
              <a:t> </a:t>
            </a:r>
            <a:r>
              <a:rPr sz="2800" dirty="0">
                <a:solidFill>
                  <a:srgbClr val="595959"/>
                </a:solidFill>
                <a:latin typeface="Arial"/>
                <a:cs typeface="Arial"/>
              </a:rPr>
              <a:t>coverage</a:t>
            </a:r>
            <a:r>
              <a:rPr sz="2800" spc="-41" dirty="0">
                <a:solidFill>
                  <a:srgbClr val="595959"/>
                </a:solidFill>
                <a:latin typeface="Arial"/>
                <a:cs typeface="Arial"/>
              </a:rPr>
              <a:t> </a:t>
            </a:r>
            <a:r>
              <a:rPr sz="2800" dirty="0">
                <a:solidFill>
                  <a:srgbClr val="595959"/>
                </a:solidFill>
                <a:latin typeface="Arial"/>
                <a:cs typeface="Arial"/>
              </a:rPr>
              <a:t>of</a:t>
            </a:r>
            <a:r>
              <a:rPr sz="2800" spc="-49" dirty="0">
                <a:solidFill>
                  <a:srgbClr val="595959"/>
                </a:solidFill>
                <a:latin typeface="Arial"/>
                <a:cs typeface="Arial"/>
              </a:rPr>
              <a:t> </a:t>
            </a:r>
            <a:r>
              <a:rPr sz="2800" spc="-8" dirty="0">
                <a:solidFill>
                  <a:srgbClr val="595959"/>
                </a:solidFill>
                <a:latin typeface="Arial"/>
                <a:cs typeface="Arial"/>
              </a:rPr>
              <a:t>cornea</a:t>
            </a:r>
            <a:endParaRPr sz="2800" dirty="0">
              <a:solidFill>
                <a:sysClr val="windowText" lastClr="000000"/>
              </a:solidFill>
              <a:latin typeface="Arial"/>
              <a:cs typeface="Arial"/>
            </a:endParaRPr>
          </a:p>
          <a:p>
            <a:pPr marL="545769" marR="573867" lvl="1" indent="-268598" defTabSz="685783">
              <a:lnSpc>
                <a:spcPct val="99200"/>
              </a:lnSpc>
              <a:spcBef>
                <a:spcPts val="484"/>
              </a:spcBef>
              <a:buClr>
                <a:srgbClr val="285FAA"/>
              </a:buClr>
              <a:buFontTx/>
              <a:buChar char="■"/>
              <a:tabLst>
                <a:tab pos="545769" algn="l"/>
              </a:tabLst>
            </a:pPr>
            <a:r>
              <a:rPr sz="2800" dirty="0">
                <a:solidFill>
                  <a:srgbClr val="595959"/>
                </a:solidFill>
                <a:latin typeface="Arial"/>
                <a:cs typeface="Arial"/>
              </a:rPr>
              <a:t>Artefacts</a:t>
            </a:r>
            <a:r>
              <a:rPr sz="2800" spc="-26" dirty="0">
                <a:solidFill>
                  <a:srgbClr val="595959"/>
                </a:solidFill>
                <a:latin typeface="Arial"/>
                <a:cs typeface="Arial"/>
              </a:rPr>
              <a:t> </a:t>
            </a:r>
            <a:r>
              <a:rPr sz="2800" dirty="0">
                <a:solidFill>
                  <a:srgbClr val="595959"/>
                </a:solidFill>
                <a:latin typeface="Arial"/>
                <a:cs typeface="Arial"/>
              </a:rPr>
              <a:t>–</a:t>
            </a:r>
            <a:r>
              <a:rPr sz="2800" spc="-26" dirty="0">
                <a:solidFill>
                  <a:srgbClr val="595959"/>
                </a:solidFill>
                <a:latin typeface="Arial"/>
                <a:cs typeface="Arial"/>
              </a:rPr>
              <a:t> </a:t>
            </a:r>
            <a:r>
              <a:rPr sz="2800" spc="-8" dirty="0">
                <a:solidFill>
                  <a:srgbClr val="595959"/>
                </a:solidFill>
                <a:latin typeface="Arial"/>
                <a:cs typeface="Arial"/>
              </a:rPr>
              <a:t>eyelashes, </a:t>
            </a:r>
            <a:r>
              <a:rPr sz="2800" dirty="0">
                <a:solidFill>
                  <a:srgbClr val="595959"/>
                </a:solidFill>
                <a:latin typeface="Arial"/>
                <a:cs typeface="Arial"/>
              </a:rPr>
              <a:t>reflections,</a:t>
            </a:r>
            <a:r>
              <a:rPr sz="2800" spc="-56" dirty="0">
                <a:solidFill>
                  <a:srgbClr val="595959"/>
                </a:solidFill>
                <a:latin typeface="Arial"/>
                <a:cs typeface="Arial"/>
              </a:rPr>
              <a:t> </a:t>
            </a:r>
            <a:r>
              <a:rPr sz="2800" dirty="0">
                <a:solidFill>
                  <a:srgbClr val="595959"/>
                </a:solidFill>
                <a:latin typeface="Arial"/>
                <a:cs typeface="Arial"/>
              </a:rPr>
              <a:t>tear</a:t>
            </a:r>
            <a:r>
              <a:rPr sz="2800" spc="-53" dirty="0">
                <a:solidFill>
                  <a:srgbClr val="595959"/>
                </a:solidFill>
                <a:latin typeface="Arial"/>
                <a:cs typeface="Arial"/>
              </a:rPr>
              <a:t> </a:t>
            </a:r>
            <a:r>
              <a:rPr sz="2800" spc="-15" dirty="0">
                <a:solidFill>
                  <a:srgbClr val="595959"/>
                </a:solidFill>
                <a:latin typeface="Arial"/>
                <a:cs typeface="Arial"/>
              </a:rPr>
              <a:t>film </a:t>
            </a:r>
            <a:r>
              <a:rPr sz="2800" dirty="0">
                <a:solidFill>
                  <a:srgbClr val="595959"/>
                </a:solidFill>
                <a:latin typeface="Arial"/>
                <a:cs typeface="Arial"/>
              </a:rPr>
              <a:t>abnormalities,</a:t>
            </a:r>
            <a:r>
              <a:rPr sz="2800" spc="-113" dirty="0">
                <a:solidFill>
                  <a:srgbClr val="595959"/>
                </a:solidFill>
                <a:latin typeface="Arial"/>
                <a:cs typeface="Arial"/>
              </a:rPr>
              <a:t> </a:t>
            </a:r>
            <a:r>
              <a:rPr sz="2800" spc="-8" dirty="0">
                <a:solidFill>
                  <a:srgbClr val="595959"/>
                </a:solidFill>
                <a:latin typeface="Arial"/>
                <a:cs typeface="Arial"/>
              </a:rPr>
              <a:t>shadows</a:t>
            </a:r>
            <a:endParaRPr sz="2800" dirty="0">
              <a:solidFill>
                <a:sysClr val="windowText" lastClr="000000"/>
              </a:solidFill>
              <a:latin typeface="Arial"/>
              <a:cs typeface="Arial"/>
            </a:endParaRPr>
          </a:p>
          <a:p>
            <a:pPr marL="545769" marR="131442" lvl="1" indent="-268598" defTabSz="685783">
              <a:spcBef>
                <a:spcPts val="469"/>
              </a:spcBef>
              <a:buClr>
                <a:srgbClr val="285FAA"/>
              </a:buClr>
              <a:buFontTx/>
              <a:buChar char="■"/>
              <a:tabLst>
                <a:tab pos="545769" algn="l"/>
              </a:tabLst>
            </a:pPr>
            <a:r>
              <a:rPr sz="2800" dirty="0">
                <a:solidFill>
                  <a:srgbClr val="595959"/>
                </a:solidFill>
                <a:latin typeface="Arial"/>
                <a:cs typeface="Arial"/>
              </a:rPr>
              <a:t>Must</a:t>
            </a:r>
            <a:r>
              <a:rPr sz="2800" spc="-41" dirty="0">
                <a:solidFill>
                  <a:srgbClr val="595959"/>
                </a:solidFill>
                <a:latin typeface="Arial"/>
                <a:cs typeface="Arial"/>
              </a:rPr>
              <a:t> </a:t>
            </a:r>
            <a:r>
              <a:rPr sz="2800" dirty="0">
                <a:solidFill>
                  <a:srgbClr val="595959"/>
                </a:solidFill>
                <a:latin typeface="Arial"/>
                <a:cs typeface="Arial"/>
              </a:rPr>
              <a:t>instruct</a:t>
            </a:r>
            <a:r>
              <a:rPr sz="2800" spc="-41" dirty="0">
                <a:solidFill>
                  <a:srgbClr val="595959"/>
                </a:solidFill>
                <a:latin typeface="Arial"/>
                <a:cs typeface="Arial"/>
              </a:rPr>
              <a:t> </a:t>
            </a:r>
            <a:r>
              <a:rPr sz="2800" dirty="0">
                <a:solidFill>
                  <a:srgbClr val="595959"/>
                </a:solidFill>
                <a:latin typeface="Arial"/>
                <a:cs typeface="Arial"/>
              </a:rPr>
              <a:t>patient</a:t>
            </a:r>
            <a:r>
              <a:rPr sz="2800" spc="-41" dirty="0">
                <a:solidFill>
                  <a:srgbClr val="595959"/>
                </a:solidFill>
                <a:latin typeface="Arial"/>
                <a:cs typeface="Arial"/>
              </a:rPr>
              <a:t> </a:t>
            </a:r>
            <a:r>
              <a:rPr sz="2800" dirty="0">
                <a:solidFill>
                  <a:srgbClr val="595959"/>
                </a:solidFill>
                <a:latin typeface="Arial"/>
                <a:cs typeface="Arial"/>
              </a:rPr>
              <a:t>to</a:t>
            </a:r>
            <a:r>
              <a:rPr sz="2800" spc="-38" dirty="0">
                <a:solidFill>
                  <a:srgbClr val="595959"/>
                </a:solidFill>
                <a:latin typeface="Arial"/>
                <a:cs typeface="Arial"/>
              </a:rPr>
              <a:t> </a:t>
            </a:r>
            <a:r>
              <a:rPr sz="2800" spc="-8" dirty="0">
                <a:solidFill>
                  <a:srgbClr val="595959"/>
                </a:solidFill>
                <a:latin typeface="Arial"/>
                <a:cs typeface="Arial"/>
              </a:rPr>
              <a:t>blink frequently</a:t>
            </a:r>
            <a:r>
              <a:rPr lang="en-AU" sz="2800" spc="-8" dirty="0">
                <a:solidFill>
                  <a:srgbClr val="595959"/>
                </a:solidFill>
                <a:latin typeface="Arial"/>
                <a:cs typeface="Arial"/>
              </a:rPr>
              <a:t>          (or add lubricant)</a:t>
            </a:r>
          </a:p>
          <a:p>
            <a:pPr marL="545769" marR="131442" lvl="1" indent="-268598" defTabSz="685783">
              <a:spcBef>
                <a:spcPts val="469"/>
              </a:spcBef>
              <a:buClr>
                <a:srgbClr val="285FAA"/>
              </a:buClr>
              <a:buFontTx/>
              <a:buChar char="■"/>
              <a:tabLst>
                <a:tab pos="545769" algn="l"/>
              </a:tabLst>
            </a:pPr>
            <a:r>
              <a:rPr lang="en-AU" sz="2800" spc="-8" dirty="0">
                <a:solidFill>
                  <a:srgbClr val="595959"/>
                </a:solidFill>
                <a:latin typeface="Arial"/>
                <a:cs typeface="Arial"/>
              </a:rPr>
              <a:t>No ring jam!</a:t>
            </a:r>
          </a:p>
          <a:p>
            <a:pPr marL="545769" marR="131442" lvl="1" indent="-268598" defTabSz="685783">
              <a:spcBef>
                <a:spcPts val="469"/>
              </a:spcBef>
              <a:buClr>
                <a:srgbClr val="285FAA"/>
              </a:buClr>
              <a:buFontTx/>
              <a:buChar char="■"/>
              <a:tabLst>
                <a:tab pos="545769" algn="l"/>
              </a:tabLst>
            </a:pPr>
            <a:r>
              <a:rPr lang="en-AU" sz="2800" spc="-8" dirty="0">
                <a:solidFill>
                  <a:srgbClr val="595959"/>
                </a:solidFill>
                <a:latin typeface="Arial"/>
                <a:cs typeface="Arial"/>
              </a:rPr>
              <a:t>Don’t just take 1 capture (4?)</a:t>
            </a:r>
          </a:p>
          <a:p>
            <a:pPr marL="545769" marR="131442" lvl="1" indent="-268598" defTabSz="685783">
              <a:spcBef>
                <a:spcPts val="469"/>
              </a:spcBef>
              <a:buClr>
                <a:srgbClr val="285FAA"/>
              </a:buClr>
              <a:buFontTx/>
              <a:buChar char="■"/>
              <a:tabLst>
                <a:tab pos="545769" algn="l"/>
              </a:tabLst>
            </a:pPr>
            <a:endParaRPr lang="en-AU" sz="2800" spc="-8" dirty="0">
              <a:solidFill>
                <a:srgbClr val="595959"/>
              </a:solidFill>
              <a:latin typeface="Arial"/>
              <a:cs typeface="Arial"/>
            </a:endParaRPr>
          </a:p>
          <a:p>
            <a:pPr marL="545769" marR="131442" lvl="1" indent="-268598" defTabSz="685783">
              <a:spcBef>
                <a:spcPts val="469"/>
              </a:spcBef>
              <a:buClr>
                <a:srgbClr val="285FAA"/>
              </a:buClr>
              <a:buFontTx/>
              <a:buChar char="■"/>
              <a:tabLst>
                <a:tab pos="545769" algn="l"/>
              </a:tabLst>
            </a:pPr>
            <a:r>
              <a:rPr lang="en-AU" sz="2800" spc="-8" dirty="0">
                <a:solidFill>
                  <a:srgbClr val="595959"/>
                </a:solidFill>
                <a:latin typeface="Arial"/>
                <a:cs typeface="Arial"/>
              </a:rPr>
              <a:t>(</a:t>
            </a:r>
            <a:r>
              <a:rPr lang="en-AU" sz="2800" spc="-8" dirty="0">
                <a:solidFill>
                  <a:srgbClr val="FF0000"/>
                </a:solidFill>
                <a:latin typeface="Arial"/>
                <a:cs typeface="Arial"/>
              </a:rPr>
              <a:t>Google Randy Kojima topography for great vids on YouTube</a:t>
            </a:r>
            <a:r>
              <a:rPr lang="en-AU" sz="2800" spc="-8" dirty="0">
                <a:solidFill>
                  <a:srgbClr val="595959"/>
                </a:solidFill>
                <a:latin typeface="Arial"/>
                <a:cs typeface="Arial"/>
              </a:rPr>
              <a:t>)</a:t>
            </a:r>
            <a:endParaRPr sz="2800" dirty="0">
              <a:solidFill>
                <a:sysClr val="windowText" lastClr="000000"/>
              </a:solidFill>
              <a:latin typeface="Arial"/>
              <a:cs typeface="Arial"/>
            </a:endParaRPr>
          </a:p>
        </p:txBody>
      </p:sp>
    </p:spTree>
    <p:extLst>
      <p:ext uri="{BB962C8B-B14F-4D97-AF65-F5344CB8AC3E}">
        <p14:creationId xmlns:p14="http://schemas.microsoft.com/office/powerpoint/2010/main" val="6246818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1026" descr="topo-straight on">
            <a:extLst>
              <a:ext uri="{FF2B5EF4-FFF2-40B4-BE49-F238E27FC236}">
                <a16:creationId xmlns:a16="http://schemas.microsoft.com/office/drawing/2014/main" id="{05C3353F-ABE7-F688-338E-A3C62471CD6A}"/>
              </a:ext>
            </a:extLst>
          </p:cNvPr>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381000"/>
            <a:ext cx="4525963" cy="6034088"/>
          </a:xfrm>
          <a:noFill/>
        </p:spPr>
      </p:pic>
      <p:sp>
        <p:nvSpPr>
          <p:cNvPr id="122883" name="Text Box 1027">
            <a:extLst>
              <a:ext uri="{FF2B5EF4-FFF2-40B4-BE49-F238E27FC236}">
                <a16:creationId xmlns:a16="http://schemas.microsoft.com/office/drawing/2014/main" id="{7D5F85C1-2C79-EE88-832B-22CAA0A65D53}"/>
              </a:ext>
            </a:extLst>
          </p:cNvPr>
          <p:cNvSpPr txBox="1">
            <a:spLocks noChangeArrowheads="1"/>
          </p:cNvSpPr>
          <p:nvPr/>
        </p:nvSpPr>
        <p:spPr bwMode="auto">
          <a:xfrm>
            <a:off x="4716016" y="764704"/>
            <a:ext cx="404018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37931725" indent="-37474525" eaLnBrk="0" hangingPunct="0">
              <a:defRPr sz="2400">
                <a:solidFill>
                  <a:schemeClr val="tx1"/>
                </a:solidFill>
                <a:latin typeface="Times New Roman" panose="02020603050405020304" pitchFamily="18" charset="0"/>
                <a:ea typeface="MS PGothic" panose="020B0600070205080204" pitchFamily="34" charset="-128"/>
              </a:defRPr>
            </a:lvl2pPr>
            <a:lvl3pPr eaLnBrk="0" hangingPunct="0">
              <a:defRPr sz="2400">
                <a:solidFill>
                  <a:schemeClr val="tx1"/>
                </a:solidFill>
                <a:latin typeface="Times New Roman" panose="02020603050405020304" pitchFamily="18" charset="0"/>
                <a:ea typeface="MS PGothic" panose="020B0600070205080204" pitchFamily="34" charset="-128"/>
              </a:defRPr>
            </a:lvl3pPr>
            <a:lvl4pPr eaLnBrk="0" hangingPunct="0">
              <a:defRPr sz="2400">
                <a:solidFill>
                  <a:schemeClr val="tx1"/>
                </a:solidFill>
                <a:latin typeface="Times New Roman" panose="02020603050405020304" pitchFamily="18" charset="0"/>
                <a:ea typeface="MS PGothic" panose="020B0600070205080204" pitchFamily="34" charset="-128"/>
              </a:defRPr>
            </a:lvl4pPr>
            <a:lvl5pPr eaLnBrk="0" hangingPunct="0">
              <a:defRPr sz="2400">
                <a:solidFill>
                  <a:schemeClr val="tx1"/>
                </a:solidFill>
                <a:latin typeface="Times New Roman" panose="02020603050405020304" pitchFamily="18"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2000" dirty="0">
                <a:latin typeface="Arial" panose="020B0604020202020204" pitchFamily="34" charset="0"/>
              </a:rPr>
              <a:t>The </a:t>
            </a:r>
            <a:r>
              <a:rPr lang="en-US" altLang="en-US" sz="2000" dirty="0" err="1">
                <a:latin typeface="Arial" panose="020B0604020202020204" pitchFamily="34" charset="0"/>
              </a:rPr>
              <a:t>Medmont</a:t>
            </a:r>
            <a:r>
              <a:rPr lang="en-US" altLang="en-US" sz="2000" dirty="0">
                <a:latin typeface="Arial" panose="020B0604020202020204" pitchFamily="34" charset="0"/>
              </a:rPr>
              <a:t> E300 is a small cone topographer.  </a:t>
            </a:r>
          </a:p>
          <a:p>
            <a:pPr eaLnBrk="1" hangingPunct="1"/>
            <a:endParaRPr lang="en-US" altLang="en-US" sz="2000" dirty="0">
              <a:latin typeface="Arial" panose="020B0604020202020204" pitchFamily="34" charset="0"/>
            </a:endParaRPr>
          </a:p>
          <a:p>
            <a:pPr eaLnBrk="1" hangingPunct="1"/>
            <a:r>
              <a:rPr lang="en-US" altLang="en-US" sz="2000" dirty="0">
                <a:latin typeface="Arial" panose="020B0604020202020204" pitchFamily="34" charset="0"/>
              </a:rPr>
              <a:t>Small cone systems are able to map a broader area of the cornea than large cone topographers.</a:t>
            </a:r>
          </a:p>
          <a:p>
            <a:pPr eaLnBrk="1" hangingPunct="1"/>
            <a:endParaRPr lang="en-US" altLang="en-US" sz="2000" dirty="0">
              <a:latin typeface="Arial" panose="020B0604020202020204" pitchFamily="34" charset="0"/>
            </a:endParaRPr>
          </a:p>
          <a:p>
            <a:pPr eaLnBrk="1" hangingPunct="1"/>
            <a:r>
              <a:rPr lang="en-US" altLang="en-US" sz="2000" dirty="0">
                <a:latin typeface="Arial" panose="020B0604020202020204" pitchFamily="34" charset="0"/>
              </a:rPr>
              <a:t>However, patients with deep set eyes or small PD’s can be difficult to map.  In cases such as this, the cone would be applying pressure to the orb, the brow or bridge</a:t>
            </a:r>
          </a:p>
          <a:p>
            <a:pPr eaLnBrk="1" hangingPunct="1"/>
            <a:endParaRPr lang="en-US" altLang="en-US" sz="2000" dirty="0">
              <a:latin typeface="Arial" panose="020B0604020202020204" pitchFamily="34" charset="0"/>
            </a:endParaRPr>
          </a:p>
          <a:p>
            <a:pPr eaLnBrk="1" hangingPunct="1"/>
            <a:r>
              <a:rPr lang="en-US" altLang="en-US" sz="2000" dirty="0">
                <a:latin typeface="Arial" panose="020B0604020202020204" pitchFamily="34" charset="0"/>
              </a:rPr>
              <a:t>To avoid this…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B2560-8163-02B7-9D9C-BDD34F618A1A}"/>
              </a:ext>
            </a:extLst>
          </p:cNvPr>
          <p:cNvSpPr>
            <a:spLocks noGrp="1"/>
          </p:cNvSpPr>
          <p:nvPr>
            <p:ph type="title"/>
          </p:nvPr>
        </p:nvSpPr>
        <p:spPr>
          <a:xfrm>
            <a:off x="-540568" y="-243408"/>
            <a:ext cx="8042276" cy="1336956"/>
          </a:xfrm>
        </p:spPr>
        <p:txBody>
          <a:bodyPr/>
          <a:lstStyle/>
          <a:p>
            <a:r>
              <a:rPr lang="en-AU" dirty="0">
                <a:latin typeface="Arial" panose="020B0604020202020204" pitchFamily="34" charset="0"/>
                <a:cs typeface="Arial" panose="020B0604020202020204" pitchFamily="34" charset="0"/>
              </a:rPr>
              <a:t>Choose your targets</a:t>
            </a:r>
          </a:p>
        </p:txBody>
      </p:sp>
      <p:sp>
        <p:nvSpPr>
          <p:cNvPr id="3" name="Content Placeholder 2">
            <a:extLst>
              <a:ext uri="{FF2B5EF4-FFF2-40B4-BE49-F238E27FC236}">
                <a16:creationId xmlns:a16="http://schemas.microsoft.com/office/drawing/2014/main" id="{BF152B86-B339-A161-BC37-B4BFE1DA2FA3}"/>
              </a:ext>
            </a:extLst>
          </p:cNvPr>
          <p:cNvSpPr>
            <a:spLocks noGrp="1"/>
          </p:cNvSpPr>
          <p:nvPr>
            <p:ph idx="1"/>
          </p:nvPr>
        </p:nvSpPr>
        <p:spPr>
          <a:xfrm>
            <a:off x="467544" y="1105380"/>
            <a:ext cx="8415213" cy="5203940"/>
          </a:xfrm>
          <a:noFill/>
        </p:spPr>
        <p:txBody>
          <a:bodyPr>
            <a:normAutofit lnSpcReduction="10000"/>
          </a:bodyPr>
          <a:lstStyle/>
          <a:p>
            <a:pPr marL="0" indent="0">
              <a:buNone/>
            </a:pPr>
            <a:r>
              <a:rPr lang="en-AU" dirty="0">
                <a:solidFill>
                  <a:schemeClr val="tx1"/>
                </a:solidFill>
                <a:latin typeface="Arial" panose="020B0604020202020204" pitchFamily="34" charset="0"/>
                <a:cs typeface="Arial" panose="020B0604020202020204" pitchFamily="34" charset="0"/>
              </a:rPr>
              <a:t>         </a:t>
            </a:r>
            <a:r>
              <a:rPr lang="en-AU" sz="2800" b="1" dirty="0">
                <a:solidFill>
                  <a:schemeClr val="tx1"/>
                </a:solidFill>
                <a:latin typeface="Arial" panose="020B0604020202020204" pitchFamily="34" charset="0"/>
                <a:cs typeface="Arial" panose="020B0604020202020204" pitchFamily="34" charset="0"/>
              </a:rPr>
              <a:t>Who can you fit with CL?</a:t>
            </a:r>
          </a:p>
          <a:p>
            <a:pPr marL="0" indent="0">
              <a:buNone/>
            </a:pPr>
            <a:endParaRPr lang="en-AU" sz="2800" b="1" dirty="0">
              <a:solidFill>
                <a:schemeClr val="tx1"/>
              </a:solidFill>
              <a:latin typeface="Arial" panose="020B0604020202020204" pitchFamily="34" charset="0"/>
              <a:cs typeface="Arial" panose="020B0604020202020204" pitchFamily="34" charset="0"/>
            </a:endParaRPr>
          </a:p>
          <a:p>
            <a:pPr marL="0" indent="0">
              <a:buNone/>
            </a:pPr>
            <a:r>
              <a:rPr lang="en-AU" sz="2800" b="1" dirty="0">
                <a:solidFill>
                  <a:schemeClr val="tx1"/>
                </a:solidFill>
                <a:latin typeface="Arial" panose="020B0604020202020204" pitchFamily="34" charset="0"/>
                <a:cs typeface="Arial" panose="020B0604020202020204" pitchFamily="34" charset="0"/>
              </a:rPr>
              <a:t>1) Everybody that sits in your patient chair!</a:t>
            </a:r>
          </a:p>
          <a:p>
            <a:r>
              <a:rPr lang="en-AU" b="1" dirty="0">
                <a:solidFill>
                  <a:srgbClr val="FF0000"/>
                </a:solidFill>
                <a:latin typeface="Arial" panose="020B0604020202020204" pitchFamily="34" charset="0"/>
                <a:cs typeface="Arial" panose="020B0604020202020204" pitchFamily="34" charset="0"/>
              </a:rPr>
              <a:t>Proactive vs reactive practitioner makes a massive difference</a:t>
            </a:r>
            <a:r>
              <a:rPr lang="en-AU" dirty="0">
                <a:solidFill>
                  <a:srgbClr val="FF0000"/>
                </a:solidFill>
                <a:latin typeface="Arial" panose="020B0604020202020204" pitchFamily="34" charset="0"/>
                <a:cs typeface="Arial" panose="020B0604020202020204" pitchFamily="34" charset="0"/>
              </a:rPr>
              <a:t> </a:t>
            </a:r>
            <a:r>
              <a:rPr lang="en-AU" dirty="0">
                <a:solidFill>
                  <a:schemeClr val="tx1"/>
                </a:solidFill>
                <a:latin typeface="Arial" panose="020B0604020202020204" pitchFamily="34" charset="0"/>
                <a:cs typeface="Arial" panose="020B0604020202020204" pitchFamily="34" charset="0"/>
              </a:rPr>
              <a:t>– many patients assume if you haven’t told them they are suitable then this is not an option for them!</a:t>
            </a:r>
          </a:p>
          <a:p>
            <a:pPr marL="0" indent="0">
              <a:buNone/>
            </a:pPr>
            <a:r>
              <a:rPr lang="en-US" dirty="0">
                <a:solidFill>
                  <a:schemeClr val="tx1"/>
                </a:solidFill>
                <a:latin typeface="Arial" panose="020B0604020202020204" pitchFamily="34" charset="0"/>
                <a:cs typeface="Arial" panose="020B0604020202020204" pitchFamily="34" charset="0"/>
              </a:rPr>
              <a:t>(Approximately </a:t>
            </a:r>
            <a:r>
              <a:rPr lang="en-US" b="1" dirty="0">
                <a:solidFill>
                  <a:srgbClr val="FF0000"/>
                </a:solidFill>
                <a:latin typeface="Arial" panose="020B0604020202020204" pitchFamily="34" charset="0"/>
                <a:cs typeface="Arial" panose="020B0604020202020204" pitchFamily="34" charset="0"/>
              </a:rPr>
              <a:t>six times more contact lens patients </a:t>
            </a:r>
            <a:r>
              <a:rPr lang="en-US" dirty="0">
                <a:solidFill>
                  <a:schemeClr val="tx1"/>
                </a:solidFill>
                <a:latin typeface="Arial" panose="020B0604020202020204" pitchFamily="34" charset="0"/>
                <a:cs typeface="Arial" panose="020B0604020202020204" pitchFamily="34" charset="0"/>
              </a:rPr>
              <a:t>are fitted with contact lenses by adopting a proactive approach).</a:t>
            </a:r>
          </a:p>
          <a:p>
            <a:pPr marL="0" indent="0">
              <a:buNone/>
            </a:pPr>
            <a:endParaRPr lang="en-US" sz="1200" dirty="0">
              <a:solidFill>
                <a:schemeClr val="tx1"/>
              </a:solidFill>
              <a:latin typeface="Arial" panose="020B0604020202020204" pitchFamily="34" charset="0"/>
              <a:cs typeface="Arial" panose="020B0604020202020204" pitchFamily="34" charset="0"/>
            </a:endParaRPr>
          </a:p>
          <a:p>
            <a:pPr marL="0" indent="0">
              <a:buNone/>
            </a:pPr>
            <a:r>
              <a:rPr lang="en-US" sz="1200" dirty="0">
                <a:solidFill>
                  <a:schemeClr val="tx1"/>
                </a:solidFill>
                <a:latin typeface="Arial" panose="020B0604020202020204" pitchFamily="34" charset="0"/>
                <a:cs typeface="Arial" panose="020B0604020202020204" pitchFamily="34" charset="0"/>
              </a:rPr>
              <a:t>Reactive or proactive contact lens fitting — does it make a difference? Jones, L et al, </a:t>
            </a:r>
            <a:r>
              <a:rPr lang="en-US" sz="1200" dirty="0">
                <a:solidFill>
                  <a:schemeClr val="tx1"/>
                </a:solidFill>
                <a:latin typeface="Arial" panose="020B0604020202020204" pitchFamily="34" charset="0"/>
                <a:cs typeface="Arial" panose="020B0604020202020204" pitchFamily="34" charset="0"/>
                <a:hlinkClick r:id="rId2" tooltip="Go to Journal of The British Contact Lens Association on ScienceDirect">
                  <a:extLst>
                    <a:ext uri="{A12FA001-AC4F-418D-AE19-62706E023703}">
                      <ahyp:hlinkClr xmlns:ahyp="http://schemas.microsoft.com/office/drawing/2018/hyperlinkcolor" val="tx"/>
                    </a:ext>
                  </a:extLst>
                </a:hlinkClick>
              </a:rPr>
              <a:t>Journal of The British Contact Lens </a:t>
            </a:r>
            <a:r>
              <a:rPr lang="en-US" sz="1200" dirty="0" err="1">
                <a:solidFill>
                  <a:schemeClr val="tx1"/>
                </a:solidFill>
                <a:latin typeface="Arial" panose="020B0604020202020204" pitchFamily="34" charset="0"/>
                <a:cs typeface="Arial" panose="020B0604020202020204" pitchFamily="34" charset="0"/>
                <a:hlinkClick r:id="rId2" tooltip="Go to Journal of The British Contact Lens Association on ScienceDirect">
                  <a:extLst>
                    <a:ext uri="{A12FA001-AC4F-418D-AE19-62706E023703}">
                      <ahyp:hlinkClr xmlns:ahyp="http://schemas.microsoft.com/office/drawing/2018/hyperlinkcolor" val="tx"/>
                    </a:ext>
                  </a:extLst>
                </a:hlinkClick>
              </a:rPr>
              <a:t>Association</a:t>
            </a:r>
            <a:r>
              <a:rPr lang="en-US" sz="1200" dirty="0" err="1">
                <a:solidFill>
                  <a:schemeClr val="tx1"/>
                </a:solidFill>
                <a:latin typeface="Arial" panose="020B0604020202020204" pitchFamily="34" charset="0"/>
                <a:cs typeface="Arial" panose="020B0604020202020204" pitchFamily="34" charset="0"/>
                <a:hlinkClick r:id="rId3" tooltip="Go to table of contents for this volume/issue">
                  <a:extLst>
                    <a:ext uri="{A12FA001-AC4F-418D-AE19-62706E023703}">
                      <ahyp:hlinkClr xmlns:ahyp="http://schemas.microsoft.com/office/drawing/2018/hyperlinkcolor" val="tx"/>
                    </a:ext>
                  </a:extLst>
                </a:hlinkClick>
              </a:rPr>
              <a:t>Volume</a:t>
            </a:r>
            <a:r>
              <a:rPr lang="en-US" sz="1200" dirty="0">
                <a:solidFill>
                  <a:schemeClr val="tx1"/>
                </a:solidFill>
                <a:latin typeface="Arial" panose="020B0604020202020204" pitchFamily="34" charset="0"/>
                <a:cs typeface="Arial" panose="020B0604020202020204" pitchFamily="34" charset="0"/>
                <a:hlinkClick r:id="rId3" tooltip="Go to table of contents for this volume/issue">
                  <a:extLst>
                    <a:ext uri="{A12FA001-AC4F-418D-AE19-62706E023703}">
                      <ahyp:hlinkClr xmlns:ahyp="http://schemas.microsoft.com/office/drawing/2018/hyperlinkcolor" val="tx"/>
                    </a:ext>
                  </a:extLst>
                </a:hlinkClick>
              </a:rPr>
              <a:t> 19, Issue 2</a:t>
            </a:r>
            <a:r>
              <a:rPr lang="en-US" sz="1200" dirty="0">
                <a:solidFill>
                  <a:schemeClr val="tx1"/>
                </a:solidFill>
                <a:latin typeface="Arial" panose="020B0604020202020204" pitchFamily="34" charset="0"/>
                <a:cs typeface="Arial" panose="020B0604020202020204" pitchFamily="34" charset="0"/>
              </a:rPr>
              <a:t>, </a:t>
            </a:r>
            <a:r>
              <a:rPr lang="en-US" sz="1200" dirty="0">
                <a:solidFill>
                  <a:schemeClr val="tx1"/>
                </a:solidFill>
              </a:rPr>
              <a:t>1996, Pages 41-43</a:t>
            </a:r>
          </a:p>
          <a:p>
            <a:pPr marL="0" indent="0">
              <a:buNone/>
            </a:pPr>
            <a:endParaRPr lang="en-US" dirty="0"/>
          </a:p>
          <a:p>
            <a:pPr marL="0" indent="0">
              <a:buNone/>
            </a:pPr>
            <a:endParaRPr lang="en-AU"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570F758F-AF86-02B8-A26E-11FF8A641F23}"/>
              </a:ext>
            </a:extLst>
          </p:cNvPr>
          <p:cNvPicPr>
            <a:picLocks noChangeAspect="1"/>
          </p:cNvPicPr>
          <p:nvPr/>
        </p:nvPicPr>
        <p:blipFill>
          <a:blip r:embed="rId4"/>
          <a:stretch>
            <a:fillRect/>
          </a:stretch>
        </p:blipFill>
        <p:spPr>
          <a:xfrm>
            <a:off x="7164288" y="0"/>
            <a:ext cx="1979712" cy="1401694"/>
          </a:xfrm>
          <a:prstGeom prst="rect">
            <a:avLst/>
          </a:prstGeom>
        </p:spPr>
      </p:pic>
    </p:spTree>
    <p:extLst>
      <p:ext uri="{BB962C8B-B14F-4D97-AF65-F5344CB8AC3E}">
        <p14:creationId xmlns:p14="http://schemas.microsoft.com/office/powerpoint/2010/main" val="266449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topo-side">
            <a:extLst>
              <a:ext uri="{FF2B5EF4-FFF2-40B4-BE49-F238E27FC236}">
                <a16:creationId xmlns:a16="http://schemas.microsoft.com/office/drawing/2014/main" id="{1A7686B1-C291-1164-E860-394828A75A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8600"/>
            <a:ext cx="7947992"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Line 4">
            <a:extLst>
              <a:ext uri="{FF2B5EF4-FFF2-40B4-BE49-F238E27FC236}">
                <a16:creationId xmlns:a16="http://schemas.microsoft.com/office/drawing/2014/main" id="{72D769BF-4E8F-1CA5-317E-98CC71164D54}"/>
              </a:ext>
            </a:extLst>
          </p:cNvPr>
          <p:cNvSpPr>
            <a:spLocks noChangeShapeType="1"/>
          </p:cNvSpPr>
          <p:nvPr/>
        </p:nvSpPr>
        <p:spPr bwMode="auto">
          <a:xfrm flipH="1" flipV="1">
            <a:off x="2411760" y="4221088"/>
            <a:ext cx="1947664" cy="352602"/>
          </a:xfrm>
          <a:prstGeom prst="line">
            <a:avLst/>
          </a:prstGeom>
          <a:noFill/>
          <a:ln w="889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123909" name="Text Box 5">
            <a:extLst>
              <a:ext uri="{FF2B5EF4-FFF2-40B4-BE49-F238E27FC236}">
                <a16:creationId xmlns:a16="http://schemas.microsoft.com/office/drawing/2014/main" id="{A20813ED-9CFA-15F3-C8CB-529511D7E815}"/>
              </a:ext>
            </a:extLst>
          </p:cNvPr>
          <p:cNvSpPr txBox="1">
            <a:spLocks noChangeArrowheads="1"/>
          </p:cNvSpPr>
          <p:nvPr/>
        </p:nvSpPr>
        <p:spPr bwMode="auto">
          <a:xfrm>
            <a:off x="685800" y="5257800"/>
            <a:ext cx="4130675" cy="830997"/>
          </a:xfrm>
          <a:prstGeom prst="rect">
            <a:avLst/>
          </a:prstGeom>
          <a:solidFill>
            <a:schemeClr val="bg1"/>
          </a:solidFill>
          <a:ln>
            <a:noFill/>
          </a:ln>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37931725" indent="-37474525" eaLnBrk="0" hangingPunct="0">
              <a:defRPr sz="2400">
                <a:solidFill>
                  <a:schemeClr val="tx1"/>
                </a:solidFill>
                <a:latin typeface="Times New Roman" panose="02020603050405020304" pitchFamily="18" charset="0"/>
                <a:ea typeface="MS PGothic" panose="020B0600070205080204" pitchFamily="34" charset="-128"/>
              </a:defRPr>
            </a:lvl2pPr>
            <a:lvl3pPr eaLnBrk="0" hangingPunct="0">
              <a:defRPr sz="2400">
                <a:solidFill>
                  <a:schemeClr val="tx1"/>
                </a:solidFill>
                <a:latin typeface="Times New Roman" panose="02020603050405020304" pitchFamily="18" charset="0"/>
                <a:ea typeface="MS PGothic" panose="020B0600070205080204" pitchFamily="34" charset="-128"/>
              </a:defRPr>
            </a:lvl3pPr>
            <a:lvl4pPr eaLnBrk="0" hangingPunct="0">
              <a:defRPr sz="2400">
                <a:solidFill>
                  <a:schemeClr val="tx1"/>
                </a:solidFill>
                <a:latin typeface="Times New Roman" panose="02020603050405020304" pitchFamily="18" charset="0"/>
                <a:ea typeface="MS PGothic" panose="020B0600070205080204" pitchFamily="34" charset="-128"/>
              </a:defRPr>
            </a:lvl4pPr>
            <a:lvl5pPr eaLnBrk="0" hangingPunct="0">
              <a:defRPr sz="2400">
                <a:solidFill>
                  <a:schemeClr val="tx1"/>
                </a:solidFill>
                <a:latin typeface="Times New Roman" panose="02020603050405020304" pitchFamily="18"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dirty="0">
                <a:solidFill>
                  <a:srgbClr val="FF0000"/>
                </a:solidFill>
                <a:latin typeface="Arial" panose="020B0604020202020204" pitchFamily="34" charset="0"/>
              </a:rPr>
              <a:t>Rotate the nose away from the cone / bring chin forward</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zoom">
            <a:extLst>
              <a:ext uri="{FF2B5EF4-FFF2-40B4-BE49-F238E27FC236}">
                <a16:creationId xmlns:a16="http://schemas.microsoft.com/office/drawing/2014/main" id="{A536B4FB-8E6E-918C-C237-CE83A48B68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7325"/>
            <a:ext cx="2879725"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Text Box 3">
            <a:extLst>
              <a:ext uri="{FF2B5EF4-FFF2-40B4-BE49-F238E27FC236}">
                <a16:creationId xmlns:a16="http://schemas.microsoft.com/office/drawing/2014/main" id="{F11E5961-5300-A1E8-F9D1-702D8951C38F}"/>
              </a:ext>
            </a:extLst>
          </p:cNvPr>
          <p:cNvSpPr txBox="1">
            <a:spLocks noChangeArrowheads="1"/>
          </p:cNvSpPr>
          <p:nvPr/>
        </p:nvSpPr>
        <p:spPr bwMode="auto">
          <a:xfrm>
            <a:off x="3203575" y="260350"/>
            <a:ext cx="1820863"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37931725" indent="-37474525" eaLnBrk="0" hangingPunct="0">
              <a:defRPr sz="2400">
                <a:solidFill>
                  <a:schemeClr val="tx1"/>
                </a:solidFill>
                <a:latin typeface="Times New Roman" panose="02020603050405020304" pitchFamily="18" charset="0"/>
                <a:ea typeface="MS PGothic" panose="020B0600070205080204" pitchFamily="34" charset="-128"/>
              </a:defRPr>
            </a:lvl2pPr>
            <a:lvl3pPr eaLnBrk="0" hangingPunct="0">
              <a:defRPr sz="2400">
                <a:solidFill>
                  <a:schemeClr val="tx1"/>
                </a:solidFill>
                <a:latin typeface="Times New Roman" panose="02020603050405020304" pitchFamily="18" charset="0"/>
                <a:ea typeface="MS PGothic" panose="020B0600070205080204" pitchFamily="34" charset="-128"/>
              </a:defRPr>
            </a:lvl3pPr>
            <a:lvl4pPr eaLnBrk="0" hangingPunct="0">
              <a:defRPr sz="2400">
                <a:solidFill>
                  <a:schemeClr val="tx1"/>
                </a:solidFill>
                <a:latin typeface="Times New Roman" panose="02020603050405020304" pitchFamily="18" charset="0"/>
                <a:ea typeface="MS PGothic" panose="020B0600070205080204" pitchFamily="34" charset="-128"/>
              </a:defRPr>
            </a:lvl4pPr>
            <a:lvl5pPr eaLnBrk="0" hangingPunct="0">
              <a:defRPr sz="2400">
                <a:solidFill>
                  <a:schemeClr val="tx1"/>
                </a:solidFill>
                <a:latin typeface="Times New Roman" panose="02020603050405020304" pitchFamily="18"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800">
                <a:latin typeface="Arial" panose="020B0604020202020204" pitchFamily="34" charset="0"/>
              </a:rPr>
              <a:t>1) Zoom in to analyze the ring quality (right click with the mouse on the image and select zoom)</a:t>
            </a:r>
          </a:p>
        </p:txBody>
      </p:sp>
      <p:pic>
        <p:nvPicPr>
          <p:cNvPr id="124932" name="Picture 4" descr="capture">
            <a:extLst>
              <a:ext uri="{FF2B5EF4-FFF2-40B4-BE49-F238E27FC236}">
                <a16:creationId xmlns:a16="http://schemas.microsoft.com/office/drawing/2014/main" id="{2CA25B98-56A2-2155-92DC-A3963135A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4289425"/>
            <a:ext cx="2808288" cy="231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3" name="Picture 5" descr="Too close">
            <a:extLst>
              <a:ext uri="{FF2B5EF4-FFF2-40B4-BE49-F238E27FC236}">
                <a16:creationId xmlns:a16="http://schemas.microsoft.com/office/drawing/2014/main" id="{EAAF6677-2808-E060-091D-F4FCF99CF7BC}"/>
              </a:ext>
            </a:extLst>
          </p:cNvPr>
          <p:cNvPicPr>
            <a:picLocks noChangeAspect="1" noChangeArrowheads="1"/>
          </p:cNvPicPr>
          <p:nvPr>
            <p:ph idx="4294967295"/>
          </p:nvPr>
        </p:nvPicPr>
        <p:blipFill>
          <a:blip r:embed="rId4">
            <a:extLst>
              <a:ext uri="{28A0092B-C50C-407E-A947-70E740481C1C}">
                <a14:useLocalDpi xmlns:a14="http://schemas.microsoft.com/office/drawing/2010/main" val="0"/>
              </a:ext>
            </a:extLst>
          </a:blip>
          <a:srcRect l="72630" b="50052"/>
          <a:stretch>
            <a:fillRect/>
          </a:stretch>
        </p:blipFill>
        <p:spPr>
          <a:xfrm>
            <a:off x="5795963" y="188913"/>
            <a:ext cx="3106737" cy="4032250"/>
          </a:xfrm>
          <a:noFill/>
        </p:spPr>
      </p:pic>
      <p:sp>
        <p:nvSpPr>
          <p:cNvPr id="124934" name="Text Box 6">
            <a:extLst>
              <a:ext uri="{FF2B5EF4-FFF2-40B4-BE49-F238E27FC236}">
                <a16:creationId xmlns:a16="http://schemas.microsoft.com/office/drawing/2014/main" id="{24F335A2-B409-ABC2-D29C-066C3BFBEDAA}"/>
              </a:ext>
            </a:extLst>
          </p:cNvPr>
          <p:cNvSpPr txBox="1">
            <a:spLocks noChangeArrowheads="1"/>
          </p:cNvSpPr>
          <p:nvPr/>
        </p:nvSpPr>
        <p:spPr bwMode="auto">
          <a:xfrm>
            <a:off x="3255963" y="5092700"/>
            <a:ext cx="2540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37931725" indent="-37474525" eaLnBrk="0" hangingPunct="0">
              <a:defRPr sz="2400">
                <a:solidFill>
                  <a:schemeClr val="tx1"/>
                </a:solidFill>
                <a:latin typeface="Times New Roman" panose="02020603050405020304" pitchFamily="18" charset="0"/>
                <a:ea typeface="MS PGothic" panose="020B0600070205080204" pitchFamily="34" charset="-128"/>
              </a:defRPr>
            </a:lvl2pPr>
            <a:lvl3pPr eaLnBrk="0" hangingPunct="0">
              <a:defRPr sz="2400">
                <a:solidFill>
                  <a:schemeClr val="tx1"/>
                </a:solidFill>
                <a:latin typeface="Times New Roman" panose="02020603050405020304" pitchFamily="18" charset="0"/>
                <a:ea typeface="MS PGothic" panose="020B0600070205080204" pitchFamily="34" charset="-128"/>
              </a:defRPr>
            </a:lvl3pPr>
            <a:lvl4pPr eaLnBrk="0" hangingPunct="0">
              <a:defRPr sz="2400">
                <a:solidFill>
                  <a:schemeClr val="tx1"/>
                </a:solidFill>
                <a:latin typeface="Times New Roman" panose="02020603050405020304" pitchFamily="18" charset="0"/>
                <a:ea typeface="MS PGothic" panose="020B0600070205080204" pitchFamily="34" charset="-128"/>
              </a:defRPr>
            </a:lvl4pPr>
            <a:lvl5pPr eaLnBrk="0" hangingPunct="0">
              <a:defRPr sz="2400">
                <a:solidFill>
                  <a:schemeClr val="tx1"/>
                </a:solidFill>
                <a:latin typeface="Times New Roman" panose="02020603050405020304" pitchFamily="18"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800">
                <a:latin typeface="Arial" panose="020B0604020202020204" pitchFamily="34" charset="0"/>
              </a:rPr>
              <a:t>2) Select “Analyze” to view the capture</a:t>
            </a:r>
          </a:p>
        </p:txBody>
      </p:sp>
      <p:sp>
        <p:nvSpPr>
          <p:cNvPr id="124935" name="Text Box 7">
            <a:extLst>
              <a:ext uri="{FF2B5EF4-FFF2-40B4-BE49-F238E27FC236}">
                <a16:creationId xmlns:a16="http://schemas.microsoft.com/office/drawing/2014/main" id="{A4B0D474-3B9A-B6F9-4284-AC1B2B9D0CBB}"/>
              </a:ext>
            </a:extLst>
          </p:cNvPr>
          <p:cNvSpPr txBox="1">
            <a:spLocks noChangeArrowheads="1"/>
          </p:cNvSpPr>
          <p:nvPr/>
        </p:nvSpPr>
        <p:spPr bwMode="auto">
          <a:xfrm>
            <a:off x="6856413" y="4673600"/>
            <a:ext cx="1963737"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37931725" indent="-37474525" eaLnBrk="0" hangingPunct="0">
              <a:defRPr sz="2400">
                <a:solidFill>
                  <a:schemeClr val="tx1"/>
                </a:solidFill>
                <a:latin typeface="Times New Roman" panose="02020603050405020304" pitchFamily="18" charset="0"/>
                <a:ea typeface="MS PGothic" panose="020B0600070205080204" pitchFamily="34" charset="-128"/>
              </a:defRPr>
            </a:lvl2pPr>
            <a:lvl3pPr eaLnBrk="0" hangingPunct="0">
              <a:defRPr sz="2400">
                <a:solidFill>
                  <a:schemeClr val="tx1"/>
                </a:solidFill>
                <a:latin typeface="Times New Roman" panose="02020603050405020304" pitchFamily="18" charset="0"/>
                <a:ea typeface="MS PGothic" panose="020B0600070205080204" pitchFamily="34" charset="-128"/>
              </a:defRPr>
            </a:lvl3pPr>
            <a:lvl4pPr eaLnBrk="0" hangingPunct="0">
              <a:defRPr sz="2400">
                <a:solidFill>
                  <a:schemeClr val="tx1"/>
                </a:solidFill>
                <a:latin typeface="Times New Roman" panose="02020603050405020304" pitchFamily="18" charset="0"/>
                <a:ea typeface="MS PGothic" panose="020B0600070205080204" pitchFamily="34" charset="-128"/>
              </a:defRPr>
            </a:lvl4pPr>
            <a:lvl5pPr eaLnBrk="0" hangingPunct="0">
              <a:defRPr sz="2400">
                <a:solidFill>
                  <a:schemeClr val="tx1"/>
                </a:solidFill>
                <a:latin typeface="Times New Roman" panose="02020603050405020304" pitchFamily="18"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800">
                <a:latin typeface="Arial" panose="020B0604020202020204" pitchFamily="34" charset="0"/>
              </a:rPr>
              <a:t>OR</a:t>
            </a:r>
          </a:p>
          <a:p>
            <a:pPr eaLnBrk="1" hangingPunct="1"/>
            <a:endParaRPr lang="en-US" altLang="en-US" sz="1800">
              <a:latin typeface="Arial" panose="020B0604020202020204" pitchFamily="34" charset="0"/>
            </a:endParaRPr>
          </a:p>
          <a:p>
            <a:pPr eaLnBrk="1" hangingPunct="1"/>
            <a:r>
              <a:rPr lang="en-US" altLang="en-US" sz="1800">
                <a:latin typeface="Arial" panose="020B0604020202020204" pitchFamily="34" charset="0"/>
              </a:rPr>
              <a:t>“Save” to store the map to the patient file (if acceptable).</a:t>
            </a:r>
          </a:p>
        </p:txBody>
      </p:sp>
      <p:sp>
        <p:nvSpPr>
          <p:cNvPr id="124936" name="Line 8">
            <a:extLst>
              <a:ext uri="{FF2B5EF4-FFF2-40B4-BE49-F238E27FC236}">
                <a16:creationId xmlns:a16="http://schemas.microsoft.com/office/drawing/2014/main" id="{BECEFEFC-5AAC-0ACD-B6DC-F3E0CCB389F6}"/>
              </a:ext>
            </a:extLst>
          </p:cNvPr>
          <p:cNvSpPr>
            <a:spLocks noChangeShapeType="1"/>
          </p:cNvSpPr>
          <p:nvPr/>
        </p:nvSpPr>
        <p:spPr bwMode="auto">
          <a:xfrm flipV="1">
            <a:off x="4787900" y="3933825"/>
            <a:ext cx="1512888" cy="1150938"/>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124937" name="Line 9">
            <a:extLst>
              <a:ext uri="{FF2B5EF4-FFF2-40B4-BE49-F238E27FC236}">
                <a16:creationId xmlns:a16="http://schemas.microsoft.com/office/drawing/2014/main" id="{BC8FB043-EB56-1E45-C349-A9EC86AD4824}"/>
              </a:ext>
            </a:extLst>
          </p:cNvPr>
          <p:cNvSpPr>
            <a:spLocks noChangeShapeType="1"/>
          </p:cNvSpPr>
          <p:nvPr/>
        </p:nvSpPr>
        <p:spPr bwMode="auto">
          <a:xfrm flipV="1">
            <a:off x="7596188" y="3933825"/>
            <a:ext cx="504825" cy="1295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124938" name="Line 10">
            <a:extLst>
              <a:ext uri="{FF2B5EF4-FFF2-40B4-BE49-F238E27FC236}">
                <a16:creationId xmlns:a16="http://schemas.microsoft.com/office/drawing/2014/main" id="{A0A22CD2-90DB-D7D7-4794-7C06885EF373}"/>
              </a:ext>
            </a:extLst>
          </p:cNvPr>
          <p:cNvSpPr>
            <a:spLocks noChangeShapeType="1"/>
          </p:cNvSpPr>
          <p:nvPr/>
        </p:nvSpPr>
        <p:spPr bwMode="auto">
          <a:xfrm>
            <a:off x="4787900" y="1268413"/>
            <a:ext cx="1871663" cy="86518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capture screen3- ring jam">
            <a:extLst>
              <a:ext uri="{FF2B5EF4-FFF2-40B4-BE49-F238E27FC236}">
                <a16:creationId xmlns:a16="http://schemas.microsoft.com/office/drawing/2014/main" id="{B4DB0AFD-2DFA-086A-BD62-311255F38206}"/>
              </a:ext>
            </a:extLst>
          </p:cNvPr>
          <p:cNvPicPr>
            <a:picLocks noChangeAspect="1" noChangeArrowheads="1"/>
          </p:cNvPicPr>
          <p:nvPr>
            <p:ph sz="half" idx="4294967295"/>
          </p:nvPr>
        </p:nvPicPr>
        <p:blipFill>
          <a:blip r:embed="rId2">
            <a:extLst>
              <a:ext uri="{28A0092B-C50C-407E-A947-70E740481C1C}">
                <a14:useLocalDpi xmlns:a14="http://schemas.microsoft.com/office/drawing/2010/main" val="0"/>
              </a:ext>
            </a:extLst>
          </a:blip>
          <a:srcRect t="26881" r="51730"/>
          <a:stretch>
            <a:fillRect/>
          </a:stretch>
        </p:blipFill>
        <p:spPr>
          <a:xfrm>
            <a:off x="323850" y="404813"/>
            <a:ext cx="5638800" cy="6088062"/>
          </a:xfrm>
          <a:noFill/>
        </p:spPr>
      </p:pic>
      <p:sp>
        <p:nvSpPr>
          <p:cNvPr id="126979" name="Text Box 3">
            <a:extLst>
              <a:ext uri="{FF2B5EF4-FFF2-40B4-BE49-F238E27FC236}">
                <a16:creationId xmlns:a16="http://schemas.microsoft.com/office/drawing/2014/main" id="{49AA12F4-468F-622D-1EB1-6D672478802E}"/>
              </a:ext>
            </a:extLst>
          </p:cNvPr>
          <p:cNvSpPr txBox="1">
            <a:spLocks noChangeArrowheads="1"/>
          </p:cNvSpPr>
          <p:nvPr/>
        </p:nvSpPr>
        <p:spPr bwMode="auto">
          <a:xfrm>
            <a:off x="6278563" y="404813"/>
            <a:ext cx="286543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37931725" indent="-37474525" eaLnBrk="0" hangingPunct="0">
              <a:defRPr sz="2400">
                <a:solidFill>
                  <a:schemeClr val="tx1"/>
                </a:solidFill>
                <a:latin typeface="Times New Roman" panose="02020603050405020304" pitchFamily="18" charset="0"/>
                <a:ea typeface="MS PGothic" panose="020B0600070205080204" pitchFamily="34" charset="-128"/>
              </a:defRPr>
            </a:lvl2pPr>
            <a:lvl3pPr eaLnBrk="0" hangingPunct="0">
              <a:defRPr sz="2400">
                <a:solidFill>
                  <a:schemeClr val="tx1"/>
                </a:solidFill>
                <a:latin typeface="Times New Roman" panose="02020603050405020304" pitchFamily="18" charset="0"/>
                <a:ea typeface="MS PGothic" panose="020B0600070205080204" pitchFamily="34" charset="-128"/>
              </a:defRPr>
            </a:lvl3pPr>
            <a:lvl4pPr eaLnBrk="0" hangingPunct="0">
              <a:defRPr sz="2400">
                <a:solidFill>
                  <a:schemeClr val="tx1"/>
                </a:solidFill>
                <a:latin typeface="Times New Roman" panose="02020603050405020304" pitchFamily="18" charset="0"/>
                <a:ea typeface="MS PGothic" panose="020B0600070205080204" pitchFamily="34" charset="-128"/>
              </a:defRPr>
            </a:lvl4pPr>
            <a:lvl5pPr eaLnBrk="0" hangingPunct="0">
              <a:defRPr sz="2400">
                <a:solidFill>
                  <a:schemeClr val="tx1"/>
                </a:solidFill>
                <a:latin typeface="Times New Roman" panose="02020603050405020304" pitchFamily="18"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800" dirty="0">
                <a:solidFill>
                  <a:srgbClr val="FF0000"/>
                </a:solidFill>
                <a:latin typeface="Arial" panose="020B0604020202020204" pitchFamily="34" charset="0"/>
              </a:rPr>
              <a:t>Do not capture during “ring-jam” (especially near the apex and within the pupil).</a:t>
            </a:r>
            <a:r>
              <a:rPr lang="en-US" altLang="en-US" sz="1800" dirty="0">
                <a:latin typeface="Arial" panose="020B0604020202020204" pitchFamily="34" charset="0"/>
              </a:rPr>
              <a:t>  Move the topographer out of position and ask the patient to blink.  If serious dryness exists, instill artificial tears.</a:t>
            </a:r>
          </a:p>
          <a:p>
            <a:pPr eaLnBrk="1" hangingPunct="1"/>
            <a:endParaRPr lang="en-US" altLang="en-US" sz="1800" dirty="0">
              <a:latin typeface="Arial" panose="020B0604020202020204" pitchFamily="34" charset="0"/>
            </a:endParaRPr>
          </a:p>
          <a:p>
            <a:pPr eaLnBrk="1" hangingPunct="1"/>
            <a:r>
              <a:rPr lang="en-US" altLang="en-US" sz="1800" dirty="0">
                <a:solidFill>
                  <a:srgbClr val="FF0000"/>
                </a:solidFill>
                <a:latin typeface="Arial" panose="020B0604020202020204" pitchFamily="34" charset="0"/>
              </a:rPr>
              <a:t>Ring-jam is the result of inconsistent tear film, dryness or a distorted epithelium.</a:t>
            </a:r>
            <a:r>
              <a:rPr lang="en-US" altLang="en-US" sz="1800" dirty="0">
                <a:latin typeface="Arial" panose="020B0604020202020204" pitchFamily="34" charset="0"/>
              </a:rPr>
              <a:t>  </a:t>
            </a:r>
            <a:r>
              <a:rPr lang="en-US" altLang="en-US" sz="1800" dirty="0">
                <a:solidFill>
                  <a:srgbClr val="FF0000"/>
                </a:solidFill>
                <a:latin typeface="Arial" panose="020B0604020202020204" pitchFamily="34" charset="0"/>
              </a:rPr>
              <a:t>Distorted rings cause topographer error.</a:t>
            </a:r>
            <a:r>
              <a:rPr lang="en-US" altLang="en-US" sz="1800" dirty="0">
                <a:latin typeface="Arial" panose="020B0604020202020204" pitchFamily="34" charset="0"/>
              </a:rPr>
              <a:t>  </a:t>
            </a:r>
          </a:p>
        </p:txBody>
      </p:sp>
      <p:sp>
        <p:nvSpPr>
          <p:cNvPr id="126980" name="Line 4">
            <a:extLst>
              <a:ext uri="{FF2B5EF4-FFF2-40B4-BE49-F238E27FC236}">
                <a16:creationId xmlns:a16="http://schemas.microsoft.com/office/drawing/2014/main" id="{0EEE6DFB-DE66-DE64-B16C-E6106DD37B10}"/>
              </a:ext>
            </a:extLst>
          </p:cNvPr>
          <p:cNvSpPr>
            <a:spLocks noChangeShapeType="1"/>
          </p:cNvSpPr>
          <p:nvPr/>
        </p:nvSpPr>
        <p:spPr bwMode="auto">
          <a:xfrm flipH="1">
            <a:off x="3923754" y="1023392"/>
            <a:ext cx="2160588" cy="338455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126981" name="Line 5">
            <a:extLst>
              <a:ext uri="{FF2B5EF4-FFF2-40B4-BE49-F238E27FC236}">
                <a16:creationId xmlns:a16="http://schemas.microsoft.com/office/drawing/2014/main" id="{23D4FFCF-7A37-E927-C85E-CA6E2FD87101}"/>
              </a:ext>
            </a:extLst>
          </p:cNvPr>
          <p:cNvSpPr>
            <a:spLocks noChangeShapeType="1"/>
          </p:cNvSpPr>
          <p:nvPr/>
        </p:nvSpPr>
        <p:spPr bwMode="auto">
          <a:xfrm flipH="1">
            <a:off x="2699792" y="1052736"/>
            <a:ext cx="3384550" cy="4105275"/>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126982" name="Line 6">
            <a:extLst>
              <a:ext uri="{FF2B5EF4-FFF2-40B4-BE49-F238E27FC236}">
                <a16:creationId xmlns:a16="http://schemas.microsoft.com/office/drawing/2014/main" id="{F07372E7-6613-4E19-5677-95073846EFC6}"/>
              </a:ext>
            </a:extLst>
          </p:cNvPr>
          <p:cNvSpPr>
            <a:spLocks noChangeShapeType="1"/>
          </p:cNvSpPr>
          <p:nvPr/>
        </p:nvSpPr>
        <p:spPr bwMode="auto">
          <a:xfrm flipH="1">
            <a:off x="1763688" y="692150"/>
            <a:ext cx="4537100" cy="3529013"/>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capture screen5-eyelashes">
            <a:extLst>
              <a:ext uri="{FF2B5EF4-FFF2-40B4-BE49-F238E27FC236}">
                <a16:creationId xmlns:a16="http://schemas.microsoft.com/office/drawing/2014/main" id="{71ADAEEE-3528-50FF-6D95-EC8AEB91624E}"/>
              </a:ext>
            </a:extLst>
          </p:cNvPr>
          <p:cNvPicPr>
            <a:picLocks noChangeAspect="1" noChangeArrowheads="1"/>
          </p:cNvPicPr>
          <p:nvPr>
            <p:ph idx="4294967295"/>
          </p:nvPr>
        </p:nvPicPr>
        <p:blipFill>
          <a:blip r:embed="rId2">
            <a:extLst>
              <a:ext uri="{28A0092B-C50C-407E-A947-70E740481C1C}">
                <a14:useLocalDpi xmlns:a14="http://schemas.microsoft.com/office/drawing/2010/main" val="0"/>
              </a:ext>
            </a:extLst>
          </a:blip>
          <a:srcRect r="38588"/>
          <a:stretch>
            <a:fillRect/>
          </a:stretch>
        </p:blipFill>
        <p:spPr>
          <a:xfrm>
            <a:off x="250825" y="153988"/>
            <a:ext cx="5616575" cy="6505575"/>
          </a:xfrm>
          <a:noFill/>
        </p:spPr>
      </p:pic>
      <p:sp>
        <p:nvSpPr>
          <p:cNvPr id="128003" name="Text Box 3">
            <a:extLst>
              <a:ext uri="{FF2B5EF4-FFF2-40B4-BE49-F238E27FC236}">
                <a16:creationId xmlns:a16="http://schemas.microsoft.com/office/drawing/2014/main" id="{6A5034E2-7A7E-A862-A67B-639303464E82}"/>
              </a:ext>
            </a:extLst>
          </p:cNvPr>
          <p:cNvSpPr txBox="1">
            <a:spLocks noChangeArrowheads="1"/>
          </p:cNvSpPr>
          <p:nvPr/>
        </p:nvSpPr>
        <p:spPr bwMode="auto">
          <a:xfrm>
            <a:off x="6135688" y="1700213"/>
            <a:ext cx="2757487" cy="39465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37931725" indent="-37474525" eaLnBrk="0" hangingPunct="0">
              <a:defRPr sz="2400">
                <a:solidFill>
                  <a:schemeClr val="tx1"/>
                </a:solidFill>
                <a:latin typeface="Times New Roman" panose="02020603050405020304" pitchFamily="18" charset="0"/>
                <a:ea typeface="MS PGothic" panose="020B0600070205080204" pitchFamily="34" charset="-128"/>
              </a:defRPr>
            </a:lvl2pPr>
            <a:lvl3pPr eaLnBrk="0" hangingPunct="0">
              <a:defRPr sz="2400">
                <a:solidFill>
                  <a:schemeClr val="tx1"/>
                </a:solidFill>
                <a:latin typeface="Times New Roman" panose="02020603050405020304" pitchFamily="18" charset="0"/>
                <a:ea typeface="MS PGothic" panose="020B0600070205080204" pitchFamily="34" charset="-128"/>
              </a:defRPr>
            </a:lvl3pPr>
            <a:lvl4pPr eaLnBrk="0" hangingPunct="0">
              <a:defRPr sz="2400">
                <a:solidFill>
                  <a:schemeClr val="tx1"/>
                </a:solidFill>
                <a:latin typeface="Times New Roman" panose="02020603050405020304" pitchFamily="18" charset="0"/>
                <a:ea typeface="MS PGothic" panose="020B0600070205080204" pitchFamily="34" charset="-128"/>
              </a:defRPr>
            </a:lvl4pPr>
            <a:lvl5pPr eaLnBrk="0" hangingPunct="0">
              <a:defRPr sz="2400">
                <a:solidFill>
                  <a:schemeClr val="tx1"/>
                </a:solidFill>
                <a:latin typeface="Times New Roman" panose="02020603050405020304" pitchFamily="18" charset="0"/>
                <a:ea typeface="MS PGothic"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1800">
                <a:solidFill>
                  <a:srgbClr val="FF0000"/>
                </a:solidFill>
                <a:latin typeface="Arial" panose="020B0604020202020204" pitchFamily="34" charset="0"/>
              </a:rPr>
              <a:t>Avoid capturing while the fissure is small or eye lash shadows exist.</a:t>
            </a:r>
          </a:p>
          <a:p>
            <a:pPr eaLnBrk="1" hangingPunct="1"/>
            <a:endParaRPr lang="en-US" altLang="en-US" sz="1800">
              <a:latin typeface="Arial" panose="020B0604020202020204" pitchFamily="34" charset="0"/>
            </a:endParaRPr>
          </a:p>
          <a:p>
            <a:pPr eaLnBrk="1" hangingPunct="1"/>
            <a:r>
              <a:rPr lang="en-US" altLang="en-US" sz="1800">
                <a:latin typeface="Arial" panose="020B0604020202020204" pitchFamily="34" charset="0"/>
              </a:rPr>
              <a:t>Ask the patient to open up wide just before you are in position to auto-capture.</a:t>
            </a:r>
          </a:p>
          <a:p>
            <a:pPr eaLnBrk="1" hangingPunct="1"/>
            <a:endParaRPr lang="en-US" altLang="en-US" sz="1800">
              <a:latin typeface="Arial" panose="020B0604020202020204" pitchFamily="34" charset="0"/>
            </a:endParaRPr>
          </a:p>
          <a:p>
            <a:pPr eaLnBrk="1" hangingPunct="1"/>
            <a:r>
              <a:rPr lang="en-US" altLang="en-US" sz="1800">
                <a:latin typeface="Arial" panose="020B0604020202020204" pitchFamily="34" charset="0"/>
              </a:rPr>
              <a:t>The larger the fissure and capture area, the more data can be collected with the least extrapolation error.</a:t>
            </a:r>
          </a:p>
        </p:txBody>
      </p:sp>
      <p:sp>
        <p:nvSpPr>
          <p:cNvPr id="128004" name="Line 4">
            <a:extLst>
              <a:ext uri="{FF2B5EF4-FFF2-40B4-BE49-F238E27FC236}">
                <a16:creationId xmlns:a16="http://schemas.microsoft.com/office/drawing/2014/main" id="{B77C22B7-C3AB-6BC9-4A2E-FEAE12ADFD60}"/>
              </a:ext>
            </a:extLst>
          </p:cNvPr>
          <p:cNvSpPr>
            <a:spLocks noChangeShapeType="1"/>
          </p:cNvSpPr>
          <p:nvPr/>
        </p:nvSpPr>
        <p:spPr bwMode="auto">
          <a:xfrm flipH="1">
            <a:off x="3419475" y="2205038"/>
            <a:ext cx="2736850" cy="12954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2" name="Rectangle 1">
            <a:extLst>
              <a:ext uri="{FF2B5EF4-FFF2-40B4-BE49-F238E27FC236}">
                <a16:creationId xmlns:a16="http://schemas.microsoft.com/office/drawing/2014/main" id="{FE9E42E8-8ECD-E7E5-CA86-D342F71A241B}"/>
              </a:ext>
            </a:extLst>
          </p:cNvPr>
          <p:cNvSpPr/>
          <p:nvPr/>
        </p:nvSpPr>
        <p:spPr>
          <a:xfrm>
            <a:off x="1259632" y="153988"/>
            <a:ext cx="1008112" cy="25067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21359-046E-F1D6-DF8B-8ABCD08E0498}"/>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5E91E95F-04EA-1536-F3FB-44B85E6637C1}"/>
              </a:ext>
            </a:extLst>
          </p:cNvPr>
          <p:cNvSpPr txBox="1">
            <a:spLocks noGrp="1"/>
          </p:cNvSpPr>
          <p:nvPr>
            <p:ph type="title"/>
          </p:nvPr>
        </p:nvSpPr>
        <p:spPr>
          <a:xfrm>
            <a:off x="827584" y="404664"/>
            <a:ext cx="7040917" cy="517449"/>
          </a:xfrm>
          <a:prstGeom prst="rect">
            <a:avLst/>
          </a:prstGeom>
        </p:spPr>
        <p:txBody>
          <a:bodyPr vert="horz" wrap="square" lIns="0" tIns="9525" rIns="0" bIns="0" rtlCol="0" anchor="b" anchorCtr="0">
            <a:spAutoFit/>
          </a:bodyPr>
          <a:lstStyle/>
          <a:p>
            <a:pPr marL="9525">
              <a:spcBef>
                <a:spcPts val="75"/>
              </a:spcBef>
            </a:pPr>
            <a:r>
              <a:rPr sz="3300" dirty="0">
                <a:latin typeface="Arial" panose="020B0604020202020204" pitchFamily="34" charset="0"/>
                <a:cs typeface="Arial" panose="020B0604020202020204" pitchFamily="34" charset="0"/>
              </a:rPr>
              <a:t>Getting</a:t>
            </a:r>
            <a:r>
              <a:rPr sz="3300" spc="-64" dirty="0">
                <a:latin typeface="Arial" panose="020B0604020202020204" pitchFamily="34" charset="0"/>
                <a:cs typeface="Arial" panose="020B0604020202020204" pitchFamily="34" charset="0"/>
              </a:rPr>
              <a:t> </a:t>
            </a:r>
            <a:r>
              <a:rPr sz="3300" dirty="0">
                <a:latin typeface="Arial" panose="020B0604020202020204" pitchFamily="34" charset="0"/>
                <a:cs typeface="Arial" panose="020B0604020202020204" pitchFamily="34" charset="0"/>
              </a:rPr>
              <a:t>good</a:t>
            </a:r>
            <a:r>
              <a:rPr sz="3300" spc="-60" dirty="0">
                <a:latin typeface="Arial" panose="020B0604020202020204" pitchFamily="34" charset="0"/>
                <a:cs typeface="Arial" panose="020B0604020202020204" pitchFamily="34" charset="0"/>
              </a:rPr>
              <a:t> </a:t>
            </a:r>
            <a:r>
              <a:rPr sz="3300" dirty="0">
                <a:latin typeface="Arial" panose="020B0604020202020204" pitchFamily="34" charset="0"/>
                <a:cs typeface="Arial" panose="020B0604020202020204" pitchFamily="34" charset="0"/>
              </a:rPr>
              <a:t>quality</a:t>
            </a:r>
            <a:r>
              <a:rPr sz="3300" spc="-64" dirty="0">
                <a:latin typeface="Arial" panose="020B0604020202020204" pitchFamily="34" charset="0"/>
                <a:cs typeface="Arial" panose="020B0604020202020204" pitchFamily="34" charset="0"/>
              </a:rPr>
              <a:t> </a:t>
            </a:r>
            <a:r>
              <a:rPr sz="3300" spc="-8" dirty="0">
                <a:latin typeface="Arial" panose="020B0604020202020204" pitchFamily="34" charset="0"/>
                <a:cs typeface="Arial" panose="020B0604020202020204" pitchFamily="34" charset="0"/>
              </a:rPr>
              <a:t>topography</a:t>
            </a:r>
            <a:endParaRPr sz="3300" dirty="0">
              <a:latin typeface="Arial" panose="020B0604020202020204" pitchFamily="34" charset="0"/>
              <a:cs typeface="Arial" panose="020B0604020202020204" pitchFamily="34" charset="0"/>
            </a:endParaRPr>
          </a:p>
        </p:txBody>
      </p:sp>
      <p:pic>
        <p:nvPicPr>
          <p:cNvPr id="4" name="object 4">
            <a:extLst>
              <a:ext uri="{FF2B5EF4-FFF2-40B4-BE49-F238E27FC236}">
                <a16:creationId xmlns:a16="http://schemas.microsoft.com/office/drawing/2014/main" id="{BE577A24-1C70-809A-F5B9-5A9BA0613CE9}"/>
              </a:ext>
            </a:extLst>
          </p:cNvPr>
          <p:cNvPicPr/>
          <p:nvPr/>
        </p:nvPicPr>
        <p:blipFill>
          <a:blip r:embed="rId2" cstate="print"/>
          <a:stretch>
            <a:fillRect/>
          </a:stretch>
        </p:blipFill>
        <p:spPr>
          <a:xfrm>
            <a:off x="611560" y="1340768"/>
            <a:ext cx="7776864" cy="5256584"/>
          </a:xfrm>
          <a:prstGeom prst="rect">
            <a:avLst/>
          </a:prstGeom>
        </p:spPr>
      </p:pic>
    </p:spTree>
    <p:extLst>
      <p:ext uri="{BB962C8B-B14F-4D97-AF65-F5344CB8AC3E}">
        <p14:creationId xmlns:p14="http://schemas.microsoft.com/office/powerpoint/2010/main" val="11826354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26" descr="C:\DAD\SLIDES\OKSPK.jpg">
            <a:extLst>
              <a:ext uri="{FF2B5EF4-FFF2-40B4-BE49-F238E27FC236}">
                <a16:creationId xmlns:a16="http://schemas.microsoft.com/office/drawing/2014/main" id="{BAFB3351-F846-9ED7-5D73-A22A765B0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0650" y="1628800"/>
            <a:ext cx="4171950" cy="3163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1027" descr="C:\DAD\SLIDES\OKspkPM.jpg">
            <a:extLst>
              <a:ext uri="{FF2B5EF4-FFF2-40B4-BE49-F238E27FC236}">
                <a16:creationId xmlns:a16="http://schemas.microsoft.com/office/drawing/2014/main" id="{0087247A-F26C-457F-15EC-A0B8859257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5977" y="3645024"/>
            <a:ext cx="3943350" cy="2989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1028">
            <a:extLst>
              <a:ext uri="{FF2B5EF4-FFF2-40B4-BE49-F238E27FC236}">
                <a16:creationId xmlns:a16="http://schemas.microsoft.com/office/drawing/2014/main" id="{4D0A39AC-3257-A971-A372-C9F4EEF94A85}"/>
              </a:ext>
            </a:extLst>
          </p:cNvPr>
          <p:cNvSpPr txBox="1">
            <a:spLocks noChangeArrowheads="1"/>
          </p:cNvSpPr>
          <p:nvPr/>
        </p:nvSpPr>
        <p:spPr bwMode="auto">
          <a:xfrm>
            <a:off x="5724128" y="1988840"/>
            <a:ext cx="2924198"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24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24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24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r>
              <a:rPr lang="en-US" sz="2800" dirty="0">
                <a:latin typeface="Arial" charset="0"/>
              </a:rPr>
              <a:t>Grade 2 staining </a:t>
            </a:r>
          </a:p>
          <a:p>
            <a:pPr algn="ctr" eaLnBrk="1" hangingPunct="1"/>
            <a:r>
              <a:rPr lang="en-US" sz="2800" dirty="0">
                <a:latin typeface="Arial" charset="0"/>
              </a:rPr>
              <a:t>AM</a:t>
            </a:r>
          </a:p>
        </p:txBody>
      </p:sp>
      <p:sp>
        <p:nvSpPr>
          <p:cNvPr id="7" name="Text Box 1029">
            <a:extLst>
              <a:ext uri="{FF2B5EF4-FFF2-40B4-BE49-F238E27FC236}">
                <a16:creationId xmlns:a16="http://schemas.microsoft.com/office/drawing/2014/main" id="{DA9DCDB2-24C2-85D7-1CA8-9162DAD2F6D2}"/>
              </a:ext>
            </a:extLst>
          </p:cNvPr>
          <p:cNvSpPr txBox="1">
            <a:spLocks noChangeArrowheads="1"/>
          </p:cNvSpPr>
          <p:nvPr/>
        </p:nvSpPr>
        <p:spPr bwMode="auto">
          <a:xfrm>
            <a:off x="1619672" y="5085184"/>
            <a:ext cx="2563522"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algn="ctr" eaLnBrk="0" fontAlgn="base" hangingPunct="0">
              <a:spcBef>
                <a:spcPct val="0"/>
              </a:spcBef>
              <a:spcAft>
                <a:spcPct val="0"/>
              </a:spcAft>
              <a:defRPr sz="2400">
                <a:solidFill>
                  <a:schemeClr val="tx1"/>
                </a:solidFill>
                <a:latin typeface="Verdana" charset="0"/>
                <a:ea typeface="ＭＳ Ｐゴシック" charset="0"/>
              </a:defRPr>
            </a:lvl6pPr>
            <a:lvl7pPr marL="2971800" indent="-228600" algn="ctr" eaLnBrk="0" fontAlgn="base" hangingPunct="0">
              <a:spcBef>
                <a:spcPct val="0"/>
              </a:spcBef>
              <a:spcAft>
                <a:spcPct val="0"/>
              </a:spcAft>
              <a:defRPr sz="2400">
                <a:solidFill>
                  <a:schemeClr val="tx1"/>
                </a:solidFill>
                <a:latin typeface="Verdana" charset="0"/>
                <a:ea typeface="ＭＳ Ｐゴシック" charset="0"/>
              </a:defRPr>
            </a:lvl7pPr>
            <a:lvl8pPr marL="3429000" indent="-228600" algn="ctr" eaLnBrk="0" fontAlgn="base" hangingPunct="0">
              <a:spcBef>
                <a:spcPct val="0"/>
              </a:spcBef>
              <a:spcAft>
                <a:spcPct val="0"/>
              </a:spcAft>
              <a:defRPr sz="2400">
                <a:solidFill>
                  <a:schemeClr val="tx1"/>
                </a:solidFill>
                <a:latin typeface="Verdana" charset="0"/>
                <a:ea typeface="ＭＳ Ｐゴシック" charset="0"/>
              </a:defRPr>
            </a:lvl8pPr>
            <a:lvl9pPr marL="3886200" indent="-228600" algn="ctr" eaLnBrk="0" fontAlgn="base" hangingPunct="0">
              <a:spcBef>
                <a:spcPct val="0"/>
              </a:spcBef>
              <a:spcAft>
                <a:spcPct val="0"/>
              </a:spcAft>
              <a:defRPr sz="2400">
                <a:solidFill>
                  <a:schemeClr val="tx1"/>
                </a:solidFill>
                <a:latin typeface="Verdana" charset="0"/>
                <a:ea typeface="ＭＳ Ｐゴシック" charset="0"/>
              </a:defRPr>
            </a:lvl9pPr>
          </a:lstStyle>
          <a:p>
            <a:pPr algn="l" eaLnBrk="1" hangingPunct="1"/>
            <a:r>
              <a:rPr lang="en-US" sz="2800" dirty="0">
                <a:latin typeface="Arial" charset="0"/>
              </a:rPr>
              <a:t>The same eye </a:t>
            </a:r>
          </a:p>
          <a:p>
            <a:pPr algn="l" eaLnBrk="1" hangingPunct="1"/>
            <a:r>
              <a:rPr lang="en-US" sz="2800" dirty="0">
                <a:latin typeface="Arial" charset="0"/>
              </a:rPr>
              <a:t>later in the day</a:t>
            </a:r>
          </a:p>
        </p:txBody>
      </p:sp>
      <p:sp>
        <p:nvSpPr>
          <p:cNvPr id="2" name="TextBox 1">
            <a:extLst>
              <a:ext uri="{FF2B5EF4-FFF2-40B4-BE49-F238E27FC236}">
                <a16:creationId xmlns:a16="http://schemas.microsoft.com/office/drawing/2014/main" id="{1503B8AB-4C62-A535-A73A-FEF218BD55FF}"/>
              </a:ext>
            </a:extLst>
          </p:cNvPr>
          <p:cNvSpPr txBox="1"/>
          <p:nvPr/>
        </p:nvSpPr>
        <p:spPr>
          <a:xfrm>
            <a:off x="755576" y="620688"/>
            <a:ext cx="7468711" cy="646331"/>
          </a:xfrm>
          <a:prstGeom prst="rect">
            <a:avLst/>
          </a:prstGeom>
          <a:noFill/>
        </p:spPr>
        <p:txBody>
          <a:bodyPr wrap="none" rtlCol="0">
            <a:spAutoFit/>
          </a:bodyPr>
          <a:lstStyle/>
          <a:p>
            <a:r>
              <a:rPr lang="en-AU" sz="3600" dirty="0">
                <a:latin typeface="Arial" panose="020B0604020202020204" pitchFamily="34" charset="0"/>
                <a:cs typeface="Arial" panose="020B0604020202020204" pitchFamily="34" charset="0"/>
              </a:rPr>
              <a:t>Do your OK reviews in the morning!</a:t>
            </a:r>
          </a:p>
        </p:txBody>
      </p:sp>
    </p:spTree>
    <p:extLst>
      <p:ext uri="{BB962C8B-B14F-4D97-AF65-F5344CB8AC3E}">
        <p14:creationId xmlns:p14="http://schemas.microsoft.com/office/powerpoint/2010/main" val="40635776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0480621" y="1076278"/>
            <a:ext cx="1079640" cy="609599"/>
          </a:xfrm>
          <a:prstGeom prst="rect">
            <a:avLst/>
          </a:prstGeom>
        </p:spPr>
      </p:pic>
      <p:sp>
        <p:nvSpPr>
          <p:cNvPr id="7" name="object 7"/>
          <p:cNvSpPr txBox="1"/>
          <p:nvPr/>
        </p:nvSpPr>
        <p:spPr>
          <a:xfrm>
            <a:off x="464831" y="1684191"/>
            <a:ext cx="8679169" cy="3113705"/>
          </a:xfrm>
          <a:prstGeom prst="rect">
            <a:avLst/>
          </a:prstGeom>
        </p:spPr>
        <p:txBody>
          <a:bodyPr vert="horz" wrap="square" lIns="0" tIns="7144" rIns="0" bIns="0" rtlCol="0">
            <a:spAutoFit/>
          </a:bodyPr>
          <a:lstStyle/>
          <a:p>
            <a:pPr marL="277647" marR="3810" indent="-268598" defTabSz="685783">
              <a:lnSpc>
                <a:spcPct val="100800"/>
              </a:lnSpc>
              <a:spcBef>
                <a:spcPts val="56"/>
              </a:spcBef>
              <a:buClr>
                <a:srgbClr val="00285A"/>
              </a:buClr>
              <a:buFontTx/>
              <a:buChar char="■"/>
              <a:tabLst>
                <a:tab pos="277647" algn="l"/>
              </a:tabLst>
            </a:pPr>
            <a:r>
              <a:rPr sz="2000" dirty="0">
                <a:latin typeface="Arial"/>
                <a:cs typeface="Arial"/>
              </a:rPr>
              <a:t>Many</a:t>
            </a:r>
            <a:r>
              <a:rPr sz="2000" spc="-53" dirty="0">
                <a:latin typeface="Arial"/>
                <a:cs typeface="Arial"/>
              </a:rPr>
              <a:t> </a:t>
            </a:r>
            <a:r>
              <a:rPr sz="2000" dirty="0">
                <a:latin typeface="Arial"/>
                <a:cs typeface="Arial"/>
              </a:rPr>
              <a:t>different</a:t>
            </a:r>
            <a:r>
              <a:rPr sz="2000" spc="-56" dirty="0">
                <a:latin typeface="Arial"/>
                <a:cs typeface="Arial"/>
              </a:rPr>
              <a:t> </a:t>
            </a:r>
            <a:r>
              <a:rPr sz="2000" dirty="0">
                <a:latin typeface="Arial"/>
                <a:cs typeface="Arial"/>
              </a:rPr>
              <a:t>lens</a:t>
            </a:r>
            <a:r>
              <a:rPr sz="2000" spc="-53" dirty="0">
                <a:latin typeface="Arial"/>
                <a:cs typeface="Arial"/>
              </a:rPr>
              <a:t> </a:t>
            </a:r>
            <a:r>
              <a:rPr sz="2000" dirty="0">
                <a:latin typeface="Arial"/>
                <a:cs typeface="Arial"/>
              </a:rPr>
              <a:t>options</a:t>
            </a:r>
            <a:r>
              <a:rPr sz="2000" spc="-49" dirty="0">
                <a:latin typeface="Arial"/>
                <a:cs typeface="Arial"/>
              </a:rPr>
              <a:t> </a:t>
            </a:r>
            <a:r>
              <a:rPr sz="2000" dirty="0">
                <a:latin typeface="Arial"/>
                <a:cs typeface="Arial"/>
              </a:rPr>
              <a:t>—</a:t>
            </a:r>
            <a:r>
              <a:rPr sz="2000" spc="-53" dirty="0">
                <a:latin typeface="Arial"/>
                <a:cs typeface="Arial"/>
              </a:rPr>
              <a:t> </a:t>
            </a:r>
            <a:r>
              <a:rPr sz="2000" dirty="0">
                <a:latin typeface="Arial"/>
                <a:cs typeface="Arial"/>
              </a:rPr>
              <a:t>consider</a:t>
            </a:r>
            <a:r>
              <a:rPr sz="2000" spc="-53" dirty="0">
                <a:latin typeface="Arial"/>
                <a:cs typeface="Arial"/>
              </a:rPr>
              <a:t> </a:t>
            </a:r>
            <a:r>
              <a:rPr sz="2000" dirty="0">
                <a:latin typeface="Arial"/>
                <a:cs typeface="Arial"/>
              </a:rPr>
              <a:t>lifestyle</a:t>
            </a:r>
            <a:r>
              <a:rPr sz="2000" spc="-53" dirty="0">
                <a:latin typeface="Arial"/>
                <a:cs typeface="Arial"/>
              </a:rPr>
              <a:t> </a:t>
            </a:r>
            <a:r>
              <a:rPr sz="2000" spc="-8" dirty="0">
                <a:latin typeface="Arial"/>
                <a:cs typeface="Arial"/>
              </a:rPr>
              <a:t>factors </a:t>
            </a:r>
            <a:r>
              <a:rPr sz="2000" dirty="0">
                <a:latin typeface="Arial"/>
                <a:cs typeface="Arial"/>
              </a:rPr>
              <a:t>and</a:t>
            </a:r>
            <a:r>
              <a:rPr sz="2000" spc="-38" dirty="0">
                <a:latin typeface="Arial"/>
                <a:cs typeface="Arial"/>
              </a:rPr>
              <a:t> </a:t>
            </a:r>
            <a:r>
              <a:rPr sz="2000" spc="-8" dirty="0">
                <a:latin typeface="Arial"/>
                <a:cs typeface="Arial"/>
              </a:rPr>
              <a:t>requirements</a:t>
            </a:r>
            <a:endParaRPr sz="2000" dirty="0">
              <a:latin typeface="Arial"/>
              <a:cs typeface="Arial"/>
            </a:endParaRPr>
          </a:p>
          <a:p>
            <a:pPr marL="277171" indent="-267647" defTabSz="685783">
              <a:spcBef>
                <a:spcPts val="379"/>
              </a:spcBef>
              <a:buClr>
                <a:srgbClr val="00285A"/>
              </a:buClr>
              <a:buFontTx/>
              <a:buChar char="■"/>
              <a:tabLst>
                <a:tab pos="277171" algn="l"/>
              </a:tabLst>
            </a:pPr>
            <a:r>
              <a:rPr sz="2000" dirty="0">
                <a:latin typeface="Arial"/>
                <a:cs typeface="Arial"/>
              </a:rPr>
              <a:t>We</a:t>
            </a:r>
            <a:r>
              <a:rPr sz="2000" spc="-41" dirty="0">
                <a:latin typeface="Arial"/>
                <a:cs typeface="Arial"/>
              </a:rPr>
              <a:t> </a:t>
            </a:r>
            <a:r>
              <a:rPr sz="2000" dirty="0">
                <a:latin typeface="Arial"/>
                <a:cs typeface="Arial"/>
              </a:rPr>
              <a:t>can</a:t>
            </a:r>
            <a:r>
              <a:rPr sz="2000" spc="-41" dirty="0">
                <a:latin typeface="Arial"/>
                <a:cs typeface="Arial"/>
              </a:rPr>
              <a:t> </a:t>
            </a:r>
            <a:r>
              <a:rPr sz="2000" dirty="0">
                <a:latin typeface="Arial"/>
                <a:cs typeface="Arial"/>
              </a:rPr>
              <a:t>make</a:t>
            </a:r>
            <a:r>
              <a:rPr sz="2000" spc="-41" dirty="0">
                <a:latin typeface="Arial"/>
                <a:cs typeface="Arial"/>
              </a:rPr>
              <a:t> </a:t>
            </a:r>
            <a:r>
              <a:rPr sz="2000" dirty="0">
                <a:latin typeface="Arial"/>
                <a:cs typeface="Arial"/>
              </a:rPr>
              <a:t>a</a:t>
            </a:r>
            <a:r>
              <a:rPr sz="2000" spc="-41" dirty="0">
                <a:latin typeface="Arial"/>
                <a:cs typeface="Arial"/>
              </a:rPr>
              <a:t> </a:t>
            </a:r>
            <a:r>
              <a:rPr sz="2000" dirty="0">
                <a:latin typeface="Arial"/>
                <a:cs typeface="Arial"/>
              </a:rPr>
              <a:t>huge</a:t>
            </a:r>
            <a:r>
              <a:rPr sz="2000" spc="-38" dirty="0">
                <a:latin typeface="Arial"/>
                <a:cs typeface="Arial"/>
              </a:rPr>
              <a:t> </a:t>
            </a:r>
            <a:r>
              <a:rPr sz="2000" dirty="0">
                <a:latin typeface="Arial"/>
                <a:cs typeface="Arial"/>
              </a:rPr>
              <a:t>impact</a:t>
            </a:r>
            <a:r>
              <a:rPr sz="2000" spc="-45" dirty="0">
                <a:latin typeface="Arial"/>
                <a:cs typeface="Arial"/>
              </a:rPr>
              <a:t> </a:t>
            </a:r>
            <a:r>
              <a:rPr sz="2000" dirty="0">
                <a:latin typeface="Arial"/>
                <a:cs typeface="Arial"/>
              </a:rPr>
              <a:t>on</a:t>
            </a:r>
            <a:r>
              <a:rPr sz="2000" spc="-41" dirty="0">
                <a:latin typeface="Arial"/>
                <a:cs typeface="Arial"/>
              </a:rPr>
              <a:t> </a:t>
            </a:r>
            <a:r>
              <a:rPr sz="2000" dirty="0">
                <a:latin typeface="Arial"/>
                <a:cs typeface="Arial"/>
              </a:rPr>
              <a:t>patient</a:t>
            </a:r>
            <a:r>
              <a:rPr sz="2000" spc="-45" dirty="0">
                <a:latin typeface="Arial"/>
                <a:cs typeface="Arial"/>
              </a:rPr>
              <a:t> </a:t>
            </a:r>
            <a:r>
              <a:rPr sz="2000" spc="-19" dirty="0">
                <a:latin typeface="Arial"/>
                <a:cs typeface="Arial"/>
              </a:rPr>
              <a:t>QoL</a:t>
            </a:r>
            <a:endParaRPr sz="2000" dirty="0">
              <a:latin typeface="Arial"/>
              <a:cs typeface="Arial"/>
            </a:endParaRPr>
          </a:p>
          <a:p>
            <a:pPr marL="277647" marR="265265" indent="-268598" defTabSz="685783">
              <a:lnSpc>
                <a:spcPts val="2108"/>
              </a:lnSpc>
              <a:spcBef>
                <a:spcPts val="581"/>
              </a:spcBef>
              <a:buClr>
                <a:srgbClr val="00285A"/>
              </a:buClr>
              <a:buFontTx/>
              <a:buChar char="■"/>
              <a:tabLst>
                <a:tab pos="277647" algn="l"/>
              </a:tabLst>
            </a:pPr>
            <a:r>
              <a:rPr sz="2000" dirty="0">
                <a:latin typeface="Arial"/>
                <a:cs typeface="Arial"/>
              </a:rPr>
              <a:t>Don’t</a:t>
            </a:r>
            <a:r>
              <a:rPr sz="2000" spc="-45" dirty="0">
                <a:latin typeface="Arial"/>
                <a:cs typeface="Arial"/>
              </a:rPr>
              <a:t> </a:t>
            </a:r>
            <a:r>
              <a:rPr sz="2000" dirty="0">
                <a:latin typeface="Arial"/>
                <a:cs typeface="Arial"/>
              </a:rPr>
              <a:t>be</a:t>
            </a:r>
            <a:r>
              <a:rPr sz="2000" spc="-38" dirty="0">
                <a:latin typeface="Arial"/>
                <a:cs typeface="Arial"/>
              </a:rPr>
              <a:t> </a:t>
            </a:r>
            <a:r>
              <a:rPr sz="2000" dirty="0">
                <a:latin typeface="Arial"/>
                <a:cs typeface="Arial"/>
              </a:rPr>
              <a:t>afraid</a:t>
            </a:r>
            <a:r>
              <a:rPr sz="2000" spc="-38" dirty="0">
                <a:latin typeface="Arial"/>
                <a:cs typeface="Arial"/>
              </a:rPr>
              <a:t> </a:t>
            </a:r>
            <a:r>
              <a:rPr sz="2000" dirty="0">
                <a:latin typeface="Arial"/>
                <a:cs typeface="Arial"/>
              </a:rPr>
              <a:t>to</a:t>
            </a:r>
            <a:r>
              <a:rPr sz="2000" spc="-41" dirty="0">
                <a:latin typeface="Arial"/>
                <a:cs typeface="Arial"/>
              </a:rPr>
              <a:t> </a:t>
            </a:r>
            <a:r>
              <a:rPr sz="2000" dirty="0">
                <a:latin typeface="Arial"/>
                <a:cs typeface="Arial"/>
              </a:rPr>
              <a:t>try</a:t>
            </a:r>
            <a:r>
              <a:rPr sz="2000" spc="-38" dirty="0">
                <a:latin typeface="Arial"/>
                <a:cs typeface="Arial"/>
              </a:rPr>
              <a:t> </a:t>
            </a:r>
            <a:r>
              <a:rPr sz="2000" dirty="0">
                <a:latin typeface="Arial"/>
                <a:cs typeface="Arial"/>
              </a:rPr>
              <a:t>—</a:t>
            </a:r>
            <a:r>
              <a:rPr sz="2000" spc="-38" dirty="0">
                <a:latin typeface="Arial"/>
                <a:cs typeface="Arial"/>
              </a:rPr>
              <a:t> </a:t>
            </a:r>
            <a:r>
              <a:rPr lang="en-AU" sz="2000" spc="-38" dirty="0">
                <a:latin typeface="Arial"/>
                <a:cs typeface="Arial"/>
              </a:rPr>
              <a:t>Smart phone pics +</a:t>
            </a:r>
            <a:r>
              <a:rPr sz="2000" spc="-38" dirty="0">
                <a:latin typeface="Arial"/>
                <a:cs typeface="Arial"/>
              </a:rPr>
              <a:t> </a:t>
            </a:r>
            <a:r>
              <a:rPr sz="2000" dirty="0">
                <a:latin typeface="Arial"/>
                <a:cs typeface="Arial"/>
              </a:rPr>
              <a:t>corneal</a:t>
            </a:r>
            <a:r>
              <a:rPr sz="2000" spc="-38" dirty="0">
                <a:latin typeface="Arial"/>
                <a:cs typeface="Arial"/>
              </a:rPr>
              <a:t> </a:t>
            </a:r>
            <a:r>
              <a:rPr sz="2000" dirty="0">
                <a:latin typeface="Arial"/>
                <a:cs typeface="Arial"/>
              </a:rPr>
              <a:t>topographer</a:t>
            </a:r>
            <a:r>
              <a:rPr sz="2000" spc="-38" dirty="0">
                <a:latin typeface="Arial"/>
                <a:cs typeface="Arial"/>
              </a:rPr>
              <a:t> </a:t>
            </a:r>
            <a:endParaRPr lang="en-AU" sz="2000" spc="-38" dirty="0">
              <a:latin typeface="Arial"/>
              <a:cs typeface="Arial"/>
            </a:endParaRPr>
          </a:p>
          <a:p>
            <a:pPr marL="277647" marR="265265" indent="-268598" defTabSz="685783">
              <a:lnSpc>
                <a:spcPts val="2108"/>
              </a:lnSpc>
              <a:spcBef>
                <a:spcPts val="581"/>
              </a:spcBef>
              <a:buClr>
                <a:srgbClr val="00285A"/>
              </a:buClr>
              <a:buFontTx/>
              <a:buChar char="■"/>
              <a:tabLst>
                <a:tab pos="277647" algn="l"/>
              </a:tabLst>
            </a:pPr>
            <a:r>
              <a:rPr sz="2000" dirty="0">
                <a:latin typeface="Arial"/>
                <a:cs typeface="Arial"/>
              </a:rPr>
              <a:t>Trial</a:t>
            </a:r>
            <a:r>
              <a:rPr sz="2000" spc="-45" dirty="0">
                <a:latin typeface="Arial"/>
                <a:cs typeface="Arial"/>
              </a:rPr>
              <a:t> </a:t>
            </a:r>
            <a:r>
              <a:rPr sz="2000" dirty="0">
                <a:latin typeface="Arial"/>
                <a:cs typeface="Arial"/>
              </a:rPr>
              <a:t>lens</a:t>
            </a:r>
            <a:r>
              <a:rPr sz="2000" spc="-45" dirty="0">
                <a:latin typeface="Arial"/>
                <a:cs typeface="Arial"/>
              </a:rPr>
              <a:t> </a:t>
            </a:r>
            <a:r>
              <a:rPr sz="2000" dirty="0">
                <a:latin typeface="Arial"/>
                <a:cs typeface="Arial"/>
              </a:rPr>
              <a:t>sets</a:t>
            </a:r>
            <a:r>
              <a:rPr sz="2000" spc="-49" dirty="0">
                <a:latin typeface="Arial"/>
                <a:cs typeface="Arial"/>
              </a:rPr>
              <a:t> </a:t>
            </a:r>
            <a:r>
              <a:rPr sz="2000" dirty="0">
                <a:latin typeface="Arial"/>
                <a:cs typeface="Arial"/>
              </a:rPr>
              <a:t>loaned</a:t>
            </a:r>
            <a:r>
              <a:rPr sz="2000" spc="-45" dirty="0">
                <a:latin typeface="Arial"/>
                <a:cs typeface="Arial"/>
              </a:rPr>
              <a:t> </a:t>
            </a:r>
            <a:r>
              <a:rPr sz="2000" dirty="0">
                <a:latin typeface="Arial"/>
                <a:cs typeface="Arial"/>
              </a:rPr>
              <a:t>by</a:t>
            </a:r>
            <a:r>
              <a:rPr sz="2000" spc="-49" dirty="0">
                <a:latin typeface="Arial"/>
                <a:cs typeface="Arial"/>
              </a:rPr>
              <a:t> </a:t>
            </a:r>
            <a:r>
              <a:rPr sz="2000" spc="-8" dirty="0">
                <a:latin typeface="Arial"/>
                <a:cs typeface="Arial"/>
              </a:rPr>
              <a:t>manufacturers</a:t>
            </a:r>
            <a:endParaRPr lang="en-AU" sz="2000" spc="-8" dirty="0">
              <a:latin typeface="Arial"/>
              <a:cs typeface="Arial"/>
            </a:endParaRPr>
          </a:p>
          <a:p>
            <a:pPr marL="277171" indent="-267647" defTabSz="685783">
              <a:spcBef>
                <a:spcPts val="405"/>
              </a:spcBef>
              <a:buClr>
                <a:srgbClr val="00285A"/>
              </a:buClr>
              <a:buFontTx/>
              <a:buChar char="■"/>
              <a:tabLst>
                <a:tab pos="277171" algn="l"/>
              </a:tabLst>
            </a:pPr>
            <a:endParaRPr lang="en-AU" sz="2000" spc="-8" dirty="0">
              <a:latin typeface="Arial"/>
              <a:cs typeface="Arial"/>
            </a:endParaRPr>
          </a:p>
          <a:p>
            <a:pPr marL="277171" indent="-267647" defTabSz="685783">
              <a:spcBef>
                <a:spcPts val="405"/>
              </a:spcBef>
              <a:buClr>
                <a:srgbClr val="00285A"/>
              </a:buClr>
              <a:buFontTx/>
              <a:buChar char="■"/>
              <a:tabLst>
                <a:tab pos="277171" algn="l"/>
              </a:tabLst>
            </a:pPr>
            <a:r>
              <a:rPr lang="en-AU" sz="2000" spc="-8" dirty="0">
                <a:latin typeface="Arial"/>
                <a:cs typeface="Arial"/>
              </a:rPr>
              <a:t>CL specialist = Anterior segment specialist</a:t>
            </a:r>
          </a:p>
          <a:p>
            <a:pPr marL="277171" indent="-267647" defTabSz="685783">
              <a:spcBef>
                <a:spcPts val="405"/>
              </a:spcBef>
              <a:buClr>
                <a:srgbClr val="00285A"/>
              </a:buClr>
              <a:buFontTx/>
              <a:buChar char="■"/>
              <a:tabLst>
                <a:tab pos="277171" algn="l"/>
              </a:tabLst>
            </a:pPr>
            <a:r>
              <a:rPr lang="en-AU" sz="2000" spc="-8" dirty="0">
                <a:latin typeface="Arial"/>
                <a:cs typeface="Arial"/>
              </a:rPr>
              <a:t>Smash allergy in KCN – 2 weeks of allergy Mx is great desensitisation                   for faster I+R teach in neophyte CL wearers</a:t>
            </a:r>
          </a:p>
          <a:p>
            <a:pPr marL="277171" indent="-267647" defTabSz="685783">
              <a:spcBef>
                <a:spcPts val="405"/>
              </a:spcBef>
              <a:buClr>
                <a:srgbClr val="00285A"/>
              </a:buClr>
              <a:buFontTx/>
              <a:buChar char="■"/>
              <a:tabLst>
                <a:tab pos="277171" algn="l"/>
              </a:tabLst>
            </a:pPr>
            <a:r>
              <a:rPr lang="en-AU" sz="2000" spc="-8" dirty="0">
                <a:latin typeface="Arial"/>
                <a:cs typeface="Arial"/>
              </a:rPr>
              <a:t>Aggressive dry eye mgt </a:t>
            </a:r>
            <a:endParaRPr sz="2000" dirty="0">
              <a:latin typeface="Arial"/>
              <a:cs typeface="Arial"/>
            </a:endParaRPr>
          </a:p>
        </p:txBody>
      </p:sp>
      <p:sp>
        <p:nvSpPr>
          <p:cNvPr id="14" name="TextBox 13">
            <a:extLst>
              <a:ext uri="{FF2B5EF4-FFF2-40B4-BE49-F238E27FC236}">
                <a16:creationId xmlns:a16="http://schemas.microsoft.com/office/drawing/2014/main" id="{FBFD8056-8DDC-036F-EF21-6F274E3A1AF0}"/>
              </a:ext>
            </a:extLst>
          </p:cNvPr>
          <p:cNvSpPr txBox="1"/>
          <p:nvPr/>
        </p:nvSpPr>
        <p:spPr>
          <a:xfrm>
            <a:off x="1187624" y="592611"/>
            <a:ext cx="5987024" cy="523220"/>
          </a:xfrm>
          <a:prstGeom prst="rect">
            <a:avLst/>
          </a:prstGeom>
          <a:noFill/>
        </p:spPr>
        <p:txBody>
          <a:bodyPr wrap="none" rtlCol="0">
            <a:spAutoFit/>
          </a:bodyPr>
          <a:lstStyle/>
          <a:p>
            <a:r>
              <a:rPr lang="en-AU" sz="2800" dirty="0">
                <a:latin typeface="Arial" panose="020B0604020202020204" pitchFamily="34" charset="0"/>
                <a:cs typeface="Arial" panose="020B0604020202020204" pitchFamily="34" charset="0"/>
              </a:rPr>
              <a:t>Specialty CL fitting take home points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7877299F-9D8E-F4D4-F947-E29A9582FE63}"/>
              </a:ext>
            </a:extLst>
          </p:cNvPr>
          <p:cNvSpPr txBox="1">
            <a:spLocks noChangeArrowheads="1"/>
          </p:cNvSpPr>
          <p:nvPr/>
        </p:nvSpPr>
        <p:spPr>
          <a:xfrm>
            <a:off x="6846737" y="2946412"/>
            <a:ext cx="1464819" cy="923330"/>
          </a:xfrm>
          <a:prstGeom prst="rect">
            <a:avLst/>
          </a:prstGeom>
        </p:spPr>
        <p:txBody>
          <a:bodyPr wrap="square" lIns="0" tIns="0" rIns="0" bIns="0">
            <a:spAutoFit/>
          </a:bodyPr>
          <a:lstStyle>
            <a:lvl1pPr>
              <a:defRPr sz="4800" b="1" i="0">
                <a:solidFill>
                  <a:srgbClr val="3C414B"/>
                </a:solidFill>
                <a:latin typeface="Arial"/>
                <a:ea typeface="+mj-ea"/>
                <a:cs typeface="Arial"/>
              </a:defRPr>
            </a:lvl1pPr>
          </a:lstStyle>
          <a:p>
            <a:pPr algn="ctr" hangingPunct="1">
              <a:defRPr/>
            </a:pPr>
            <a:r>
              <a:rPr lang="en-US" sz="3000" dirty="0">
                <a:solidFill>
                  <a:srgbClr val="FF0000"/>
                </a:solidFill>
                <a:latin typeface="Arial" charset="0"/>
                <a:cs typeface="+mj-cs"/>
              </a:rPr>
              <a:t>Complications</a:t>
            </a:r>
            <a:endParaRPr lang="en-AU" sz="3000" dirty="0">
              <a:solidFill>
                <a:srgbClr val="FF0000"/>
              </a:solidFill>
              <a:latin typeface="Arial" charset="0"/>
              <a:cs typeface="+mj-cs"/>
            </a:endParaRPr>
          </a:p>
        </p:txBody>
      </p:sp>
      <p:pic>
        <p:nvPicPr>
          <p:cNvPr id="5" name="Picture 4" descr="35">
            <a:extLst>
              <a:ext uri="{FF2B5EF4-FFF2-40B4-BE49-F238E27FC236}">
                <a16:creationId xmlns:a16="http://schemas.microsoft.com/office/drawing/2014/main" id="{5FA493BF-0CFB-FC1F-952A-0B9D84F72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143" t="13231" r="27711" b="14783"/>
          <a:stretch>
            <a:fillRect/>
          </a:stretch>
        </p:blipFill>
        <p:spPr bwMode="auto">
          <a:xfrm>
            <a:off x="576428" y="2978422"/>
            <a:ext cx="3995573" cy="2484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43C5A407-999D-2F0E-3AD1-17FAEACD8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8096" y="1068849"/>
            <a:ext cx="3760787" cy="49319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33424B9-2808-8551-218B-ABD385B7C7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3178" y="5043841"/>
            <a:ext cx="938329" cy="83883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7879F87-4EDF-F21A-61AA-728A0859ED25}"/>
              </a:ext>
            </a:extLst>
          </p:cNvPr>
          <p:cNvSpPr/>
          <p:nvPr/>
        </p:nvSpPr>
        <p:spPr>
          <a:xfrm>
            <a:off x="6991507" y="5716418"/>
            <a:ext cx="270795" cy="2191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B91F4117-5A3A-8344-F1A7-05BDFAC2C832}"/>
              </a:ext>
            </a:extLst>
          </p:cNvPr>
          <p:cNvSpPr txBox="1"/>
          <p:nvPr/>
        </p:nvSpPr>
        <p:spPr>
          <a:xfrm>
            <a:off x="175118" y="1339871"/>
            <a:ext cx="4572000" cy="2308324"/>
          </a:xfrm>
          <a:prstGeom prst="rect">
            <a:avLst/>
          </a:prstGeom>
          <a:noFill/>
        </p:spPr>
        <p:txBody>
          <a:bodyPr wrap="square">
            <a:spAutoFit/>
          </a:bodyPr>
          <a:lstStyle/>
          <a:p>
            <a:pPr algn="ctr" rtl="0"/>
            <a:r>
              <a:rPr lang="en-AU" sz="3600" b="1" dirty="0">
                <a:solidFill>
                  <a:srgbClr val="FF0000"/>
                </a:solidFill>
                <a:latin typeface="Arial Rounded"/>
              </a:rPr>
              <a:t>Conquering CL Complications </a:t>
            </a:r>
            <a:endParaRPr lang="en-AU" sz="3600" dirty="0">
              <a:solidFill>
                <a:srgbClr val="FF0000"/>
              </a:solidFill>
            </a:endParaRPr>
          </a:p>
          <a:p>
            <a:br>
              <a:rPr lang="en-AU" sz="3600" dirty="0">
                <a:solidFill>
                  <a:srgbClr val="FF0000"/>
                </a:solidFill>
              </a:rPr>
            </a:br>
            <a:endParaRPr lang="en-AU" sz="3600" dirty="0">
              <a:solidFill>
                <a:srgbClr val="FF0000"/>
              </a:solidFill>
            </a:endParaRPr>
          </a:p>
        </p:txBody>
      </p:sp>
    </p:spTree>
    <p:extLst>
      <p:ext uri="{BB962C8B-B14F-4D97-AF65-F5344CB8AC3E}">
        <p14:creationId xmlns:p14="http://schemas.microsoft.com/office/powerpoint/2010/main" val="11902203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2"/>
          <p:cNvSpPr txBox="1"/>
          <p:nvPr/>
        </p:nvSpPr>
        <p:spPr>
          <a:xfrm>
            <a:off x="1493658" y="3915055"/>
            <a:ext cx="5994666" cy="900216"/>
          </a:xfrm>
          <a:prstGeom prst="rect">
            <a:avLst/>
          </a:prstGeom>
          <a:noFill/>
          <a:ln>
            <a:noFill/>
          </a:ln>
        </p:spPr>
        <p:txBody>
          <a:bodyPr spcFirstLastPara="1" wrap="square" lIns="68569" tIns="34275" rIns="68569" bIns="34275" anchor="t" anchorCtr="0">
            <a:spAutoFit/>
          </a:bodyPr>
          <a:lstStyle/>
          <a:p>
            <a:pPr algn="ctr"/>
            <a:r>
              <a:rPr lang="en-US" sz="2700" dirty="0">
                <a:solidFill>
                  <a:schemeClr val="dk1"/>
                </a:solidFill>
                <a:latin typeface="Arial" panose="020B0604020202020204" pitchFamily="34" charset="0"/>
                <a:cs typeface="Arial" panose="020B0604020202020204" pitchFamily="34" charset="0"/>
              </a:rPr>
              <a:t>Report at least 1 CL hygiene habit which puts them at risk of infection</a:t>
            </a:r>
            <a:endParaRPr sz="1350" dirty="0">
              <a:latin typeface="Arial" panose="020B0604020202020204" pitchFamily="34" charset="0"/>
              <a:cs typeface="Arial" panose="020B0604020202020204" pitchFamily="34" charset="0"/>
            </a:endParaRPr>
          </a:p>
        </p:txBody>
      </p:sp>
      <p:sp>
        <p:nvSpPr>
          <p:cNvPr id="223" name="Google Shape;223;p12"/>
          <p:cNvSpPr txBox="1"/>
          <p:nvPr/>
        </p:nvSpPr>
        <p:spPr>
          <a:xfrm>
            <a:off x="2033719" y="3645024"/>
            <a:ext cx="138500" cy="276969"/>
          </a:xfrm>
          <a:prstGeom prst="rect">
            <a:avLst/>
          </a:prstGeom>
          <a:noFill/>
          <a:ln>
            <a:noFill/>
          </a:ln>
        </p:spPr>
        <p:txBody>
          <a:bodyPr spcFirstLastPara="1" wrap="square" lIns="68569" tIns="34275" rIns="68569" bIns="34275" anchor="t" anchorCtr="0">
            <a:spAutoFit/>
          </a:bodyPr>
          <a:lstStyle/>
          <a:p>
            <a:endParaRPr sz="1350">
              <a:solidFill>
                <a:schemeClr val="dk1"/>
              </a:solidFill>
            </a:endParaRPr>
          </a:p>
        </p:txBody>
      </p:sp>
      <p:sp>
        <p:nvSpPr>
          <p:cNvPr id="224" name="Google Shape;224;p12"/>
          <p:cNvSpPr txBox="1"/>
          <p:nvPr/>
        </p:nvSpPr>
        <p:spPr>
          <a:xfrm>
            <a:off x="1655677" y="5157194"/>
            <a:ext cx="5600115" cy="692467"/>
          </a:xfrm>
          <a:prstGeom prst="rect">
            <a:avLst/>
          </a:prstGeom>
          <a:noFill/>
          <a:ln>
            <a:noFill/>
          </a:ln>
        </p:spPr>
        <p:txBody>
          <a:bodyPr spcFirstLastPara="1" wrap="square" lIns="68569" tIns="34275" rIns="68569" bIns="34275" anchor="t" anchorCtr="0">
            <a:spAutoFit/>
          </a:bodyPr>
          <a:lstStyle/>
          <a:p>
            <a:r>
              <a:rPr lang="en-US" sz="1350" dirty="0">
                <a:solidFill>
                  <a:schemeClr val="dk1"/>
                </a:solidFill>
                <a:latin typeface="Arial" panose="020B0604020202020204" pitchFamily="34" charset="0"/>
                <a:cs typeface="Arial" panose="020B0604020202020204" pitchFamily="34" charset="0"/>
              </a:rPr>
              <a:t>CDC Contact lens wearer demographics and risk </a:t>
            </a:r>
            <a:r>
              <a:rPr lang="en-US" sz="1350" dirty="0" err="1">
                <a:solidFill>
                  <a:schemeClr val="dk1"/>
                </a:solidFill>
                <a:latin typeface="Arial" panose="020B0604020202020204" pitchFamily="34" charset="0"/>
                <a:cs typeface="Arial" panose="020B0604020202020204" pitchFamily="34" charset="0"/>
              </a:rPr>
              <a:t>behaviours</a:t>
            </a:r>
            <a:r>
              <a:rPr lang="en-US" sz="1350" dirty="0">
                <a:solidFill>
                  <a:schemeClr val="dk1"/>
                </a:solidFill>
                <a:latin typeface="Arial" panose="020B0604020202020204" pitchFamily="34" charset="0"/>
                <a:cs typeface="Arial" panose="020B0604020202020204" pitchFamily="34" charset="0"/>
              </a:rPr>
              <a:t> for CL related eye infections – MMWR </a:t>
            </a:r>
            <a:r>
              <a:rPr lang="en-US" sz="1350" b="1" dirty="0">
                <a:solidFill>
                  <a:schemeClr val="accent5"/>
                </a:solidFill>
                <a:latin typeface="Arial" panose="020B0604020202020204" pitchFamily="34" charset="0"/>
                <a:cs typeface="Arial" panose="020B0604020202020204" pitchFamily="34" charset="0"/>
              </a:rPr>
              <a:t>August 21, 2015</a:t>
            </a:r>
            <a:r>
              <a:rPr lang="en-US" sz="1350" dirty="0">
                <a:solidFill>
                  <a:schemeClr val="dk1"/>
                </a:solidFill>
                <a:latin typeface="Arial" panose="020B0604020202020204" pitchFamily="34" charset="0"/>
                <a:cs typeface="Arial" panose="020B0604020202020204" pitchFamily="34" charset="0"/>
              </a:rPr>
              <a:t>.  Report sampled 4269 CL wearers.</a:t>
            </a:r>
            <a:endParaRPr sz="1350" dirty="0">
              <a:latin typeface="Arial" panose="020B0604020202020204" pitchFamily="34" charset="0"/>
              <a:cs typeface="Arial" panose="020B0604020202020204" pitchFamily="34" charset="0"/>
            </a:endParaRPr>
          </a:p>
        </p:txBody>
      </p:sp>
      <p:sp>
        <p:nvSpPr>
          <p:cNvPr id="225" name="Google Shape;225;p12"/>
          <p:cNvSpPr txBox="1"/>
          <p:nvPr/>
        </p:nvSpPr>
        <p:spPr>
          <a:xfrm>
            <a:off x="2267744" y="1124744"/>
            <a:ext cx="4392488" cy="2362155"/>
          </a:xfrm>
          <a:prstGeom prst="rect">
            <a:avLst/>
          </a:prstGeom>
          <a:noFill/>
          <a:ln>
            <a:noFill/>
          </a:ln>
        </p:spPr>
        <p:txBody>
          <a:bodyPr spcFirstLastPara="1" wrap="square" lIns="68569" tIns="34275" rIns="68569" bIns="34275" anchor="t" anchorCtr="0">
            <a:spAutoFit/>
          </a:bodyPr>
          <a:lstStyle/>
          <a:p>
            <a:r>
              <a:rPr lang="en-US" sz="14900" dirty="0">
                <a:solidFill>
                  <a:srgbClr val="FF0000"/>
                </a:solidFill>
              </a:rPr>
              <a:t>99%</a:t>
            </a:r>
            <a:endParaRPr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13" descr="Com_Hem_Sommar_2010_Omg_Cat_stoppweb_16x9.jpeg"/>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a:extLst>
              <a:ext uri="{FF2B5EF4-FFF2-40B4-BE49-F238E27FC236}">
                <a16:creationId xmlns:a16="http://schemas.microsoft.com/office/drawing/2014/main" id="{C9C23750-2B9A-59AF-EB0F-71CE14873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6832"/>
            <a:ext cx="9144000" cy="494116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B9740BDB-E6BB-36B0-4A5E-9D3956C2615F}"/>
              </a:ext>
            </a:extLst>
          </p:cNvPr>
          <p:cNvSpPr>
            <a:spLocks noGrp="1"/>
          </p:cNvSpPr>
          <p:nvPr>
            <p:ph type="title"/>
          </p:nvPr>
        </p:nvSpPr>
        <p:spPr>
          <a:xfrm>
            <a:off x="549275" y="107576"/>
            <a:ext cx="8042276" cy="1336956"/>
          </a:xfrm>
        </p:spPr>
        <p:txBody>
          <a:bodyPr/>
          <a:lstStyle/>
          <a:p>
            <a:r>
              <a:rPr lang="en-AU" dirty="0">
                <a:latin typeface="Arial" panose="020B0604020202020204" pitchFamily="34" charset="0"/>
                <a:cs typeface="Arial" panose="020B0604020202020204" pitchFamily="34" charset="0"/>
              </a:rPr>
              <a:t>Are you interested in CL?</a:t>
            </a:r>
          </a:p>
        </p:txBody>
      </p:sp>
    </p:spTree>
    <p:extLst>
      <p:ext uri="{BB962C8B-B14F-4D97-AF65-F5344CB8AC3E}">
        <p14:creationId xmlns:p14="http://schemas.microsoft.com/office/powerpoint/2010/main" val="27914367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14" descr="Screen Shot 2015-10-02 at 12.56.07 pm.png"/>
          <p:cNvPicPr preferRelativeResize="0"/>
          <p:nvPr/>
        </p:nvPicPr>
        <p:blipFill rotWithShape="1">
          <a:blip r:embed="rId3">
            <a:alphaModFix/>
          </a:blip>
          <a:srcRect/>
          <a:stretch/>
        </p:blipFill>
        <p:spPr>
          <a:xfrm>
            <a:off x="0" y="136713"/>
            <a:ext cx="9144000" cy="6741368"/>
          </a:xfrm>
          <a:prstGeom prst="rect">
            <a:avLst/>
          </a:prstGeom>
          <a:noFill/>
          <a:ln>
            <a:noFill/>
          </a:ln>
        </p:spPr>
      </p:pic>
      <p:sp>
        <p:nvSpPr>
          <p:cNvPr id="236" name="Google Shape;236;p14"/>
          <p:cNvSpPr/>
          <p:nvPr/>
        </p:nvSpPr>
        <p:spPr>
          <a:xfrm>
            <a:off x="-333164" y="2996952"/>
            <a:ext cx="6993396" cy="486054"/>
          </a:xfrm>
          <a:prstGeom prst="donut">
            <a:avLst>
              <a:gd name="adj" fmla="val 7081"/>
            </a:avLst>
          </a:prstGeom>
          <a:solidFill>
            <a:schemeClr val="accent6"/>
          </a:solidFill>
          <a:ln w="9525" cap="flat" cmpd="sng">
            <a:solidFill>
              <a:schemeClr val="accent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endParaRPr sz="1350">
              <a:solidFill>
                <a:schemeClr val="dk1"/>
              </a:solidFill>
            </a:endParaRPr>
          </a:p>
        </p:txBody>
      </p:sp>
      <p:sp>
        <p:nvSpPr>
          <p:cNvPr id="237" name="Google Shape;237;p14"/>
          <p:cNvSpPr/>
          <p:nvPr/>
        </p:nvSpPr>
        <p:spPr>
          <a:xfrm>
            <a:off x="-180528" y="3672027"/>
            <a:ext cx="7020780" cy="486054"/>
          </a:xfrm>
          <a:prstGeom prst="donut">
            <a:avLst>
              <a:gd name="adj" fmla="val 7081"/>
            </a:avLst>
          </a:prstGeom>
          <a:solidFill>
            <a:schemeClr val="accent6"/>
          </a:solidFill>
          <a:ln w="9525" cap="flat" cmpd="sng">
            <a:solidFill>
              <a:schemeClr val="accent6"/>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endParaRPr sz="135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9"/>
          <p:cNvSpPr txBox="1">
            <a:spLocks noGrp="1"/>
          </p:cNvSpPr>
          <p:nvPr>
            <p:ph type="title"/>
          </p:nvPr>
        </p:nvSpPr>
        <p:spPr>
          <a:xfrm>
            <a:off x="2051720" y="0"/>
            <a:ext cx="7313612" cy="11430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sz="5400">
                <a:solidFill>
                  <a:srgbClr val="FF0000"/>
                </a:solidFill>
                <a:latin typeface="Verdana"/>
                <a:ea typeface="Verdana"/>
                <a:cs typeface="Verdana"/>
                <a:sym typeface="Verdana"/>
              </a:rPr>
              <a:t>Risk Multipliers</a:t>
            </a:r>
            <a:endParaRPr/>
          </a:p>
        </p:txBody>
      </p:sp>
      <p:sp>
        <p:nvSpPr>
          <p:cNvPr id="198" name="Google Shape;198;p9"/>
          <p:cNvSpPr txBox="1">
            <a:spLocks noGrp="1"/>
          </p:cNvSpPr>
          <p:nvPr>
            <p:ph type="body" idx="1"/>
          </p:nvPr>
        </p:nvSpPr>
        <p:spPr>
          <a:xfrm>
            <a:off x="4067944" y="1412776"/>
            <a:ext cx="7025580" cy="4032448"/>
          </a:xfrm>
          <a:prstGeom prst="rect">
            <a:avLst/>
          </a:prstGeom>
          <a:solidFill>
            <a:schemeClr val="lt1"/>
          </a:solidFill>
          <a:ln>
            <a:noFill/>
          </a:ln>
        </p:spPr>
        <p:txBody>
          <a:bodyPr spcFirstLastPara="1" wrap="square" lIns="91425" tIns="45700" rIns="91425" bIns="45700" anchor="t" anchorCtr="0">
            <a:noAutofit/>
          </a:bodyPr>
          <a:lstStyle/>
          <a:p>
            <a:pPr marL="342900" lvl="0" indent="-342900" algn="l" rtl="0">
              <a:spcBef>
                <a:spcPts val="0"/>
              </a:spcBef>
              <a:spcAft>
                <a:spcPts val="0"/>
              </a:spcAft>
              <a:buSzPts val="3360"/>
              <a:buChar char="⚪"/>
            </a:pPr>
            <a:r>
              <a:rPr lang="en-US" sz="4800" dirty="0"/>
              <a:t> Dry eye</a:t>
            </a:r>
            <a:endParaRPr dirty="0"/>
          </a:p>
          <a:p>
            <a:pPr marL="342900" lvl="0" indent="-342900" algn="l" rtl="0">
              <a:spcBef>
                <a:spcPts val="960"/>
              </a:spcBef>
              <a:spcAft>
                <a:spcPts val="0"/>
              </a:spcAft>
              <a:buSzPts val="3360"/>
              <a:buChar char="⚪"/>
            </a:pPr>
            <a:r>
              <a:rPr lang="en-US" sz="4800" dirty="0"/>
              <a:t> Male</a:t>
            </a:r>
            <a:endParaRPr dirty="0"/>
          </a:p>
          <a:p>
            <a:pPr marL="342900" lvl="0" indent="-342900" algn="l" rtl="0">
              <a:spcBef>
                <a:spcPts val="960"/>
              </a:spcBef>
              <a:spcAft>
                <a:spcPts val="0"/>
              </a:spcAft>
              <a:buSzPts val="3360"/>
              <a:buChar char="⚪"/>
            </a:pPr>
            <a:r>
              <a:rPr lang="en-US" sz="4800" dirty="0"/>
              <a:t> Smoker</a:t>
            </a:r>
            <a:endParaRPr dirty="0"/>
          </a:p>
          <a:p>
            <a:pPr marL="342900" lvl="0" indent="-342900" algn="l" rtl="0">
              <a:spcBef>
                <a:spcPts val="960"/>
              </a:spcBef>
              <a:spcAft>
                <a:spcPts val="0"/>
              </a:spcAft>
              <a:buSzPts val="3360"/>
              <a:buChar char="⚪"/>
            </a:pPr>
            <a:r>
              <a:rPr lang="en-US" sz="4800" dirty="0"/>
              <a:t> EW</a:t>
            </a:r>
            <a:endParaRPr dirty="0"/>
          </a:p>
          <a:p>
            <a:pPr marL="342900" lvl="0" indent="-342900" algn="l" rtl="0">
              <a:spcBef>
                <a:spcPts val="960"/>
              </a:spcBef>
              <a:spcAft>
                <a:spcPts val="0"/>
              </a:spcAft>
              <a:buSzPts val="3360"/>
              <a:buChar char="⚪"/>
            </a:pPr>
            <a:r>
              <a:rPr lang="en-US" sz="4800" dirty="0"/>
              <a:t>‘Lifestyle’</a:t>
            </a:r>
            <a:endParaRPr dirty="0"/>
          </a:p>
        </p:txBody>
      </p:sp>
      <p:pic>
        <p:nvPicPr>
          <p:cNvPr id="199" name="Google Shape;199;p9" descr="dice.jpg"/>
          <p:cNvPicPr preferRelativeResize="0"/>
          <p:nvPr/>
        </p:nvPicPr>
        <p:blipFill rotWithShape="1">
          <a:blip r:embed="rId3">
            <a:alphaModFix/>
          </a:blip>
          <a:srcRect/>
          <a:stretch/>
        </p:blipFill>
        <p:spPr>
          <a:xfrm>
            <a:off x="0" y="1412776"/>
            <a:ext cx="4067944" cy="4150241"/>
          </a:xfrm>
          <a:prstGeom prst="rect">
            <a:avLst/>
          </a:prstGeom>
          <a:noFill/>
          <a:ln>
            <a:noFill/>
          </a:ln>
        </p:spPr>
      </p:pic>
      <p:sp>
        <p:nvSpPr>
          <p:cNvPr id="200" name="Google Shape;200;p9"/>
          <p:cNvSpPr/>
          <p:nvPr/>
        </p:nvSpPr>
        <p:spPr>
          <a:xfrm>
            <a:off x="5364088" y="1412776"/>
            <a:ext cx="3384376" cy="288032"/>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1" name="Google Shape;201;p9"/>
          <p:cNvSpPr/>
          <p:nvPr/>
        </p:nvSpPr>
        <p:spPr>
          <a:xfrm>
            <a:off x="0" y="116632"/>
            <a:ext cx="971600" cy="1296144"/>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02" name="Google Shape;202;p9"/>
          <p:cNvSpPr txBox="1"/>
          <p:nvPr/>
        </p:nvSpPr>
        <p:spPr>
          <a:xfrm>
            <a:off x="7572963" y="3284984"/>
            <a:ext cx="1319517"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rgbClr val="FF0000"/>
                </a:solidFill>
                <a:latin typeface="Calibri"/>
                <a:ea typeface="Calibri"/>
                <a:cs typeface="Calibri"/>
                <a:sym typeface="Calibri"/>
              </a:rPr>
              <a:t>X 3.7</a:t>
            </a:r>
            <a:endParaRPr/>
          </a:p>
        </p:txBody>
      </p:sp>
      <p:sp>
        <p:nvSpPr>
          <p:cNvPr id="203" name="Google Shape;203;p9"/>
          <p:cNvSpPr txBox="1"/>
          <p:nvPr/>
        </p:nvSpPr>
        <p:spPr>
          <a:xfrm>
            <a:off x="7572963" y="4149080"/>
            <a:ext cx="1319517"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rgbClr val="FF0000"/>
                </a:solidFill>
                <a:latin typeface="Calibri"/>
                <a:ea typeface="Calibri"/>
                <a:cs typeface="Calibri"/>
                <a:sym typeface="Calibri"/>
              </a:rPr>
              <a:t>X 6.5</a:t>
            </a:r>
            <a:endParaRPr/>
          </a:p>
        </p:txBody>
      </p:sp>
      <p:sp>
        <p:nvSpPr>
          <p:cNvPr id="204" name="Google Shape;204;p9"/>
          <p:cNvSpPr txBox="1"/>
          <p:nvPr/>
        </p:nvSpPr>
        <p:spPr>
          <a:xfrm>
            <a:off x="179512" y="6290156"/>
            <a:ext cx="885698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Calibri"/>
                <a:ea typeface="Calibri"/>
                <a:cs typeface="Calibri"/>
                <a:sym typeface="Calibri"/>
              </a:rPr>
              <a:t>Risk Factors for Moderate and Severe Microbial Keratitis in Daily Wear Contact Lens Users, Ophthalmology, August 2012 Vol 119 pg 1516-1521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73BF46-751B-1C1E-E115-350D987637C2}"/>
              </a:ext>
            </a:extLst>
          </p:cNvPr>
          <p:cNvSpPr>
            <a:spLocks noGrp="1"/>
          </p:cNvSpPr>
          <p:nvPr>
            <p:ph type="body" idx="1"/>
          </p:nvPr>
        </p:nvSpPr>
        <p:spPr/>
        <p:txBody>
          <a:bodyPr/>
          <a:lstStyle/>
          <a:p>
            <a:endParaRPr lang="en-AU"/>
          </a:p>
        </p:txBody>
      </p:sp>
      <p:pic>
        <p:nvPicPr>
          <p:cNvPr id="2052" name="Picture 4" descr="Dyin' Bryan.">
            <a:extLst>
              <a:ext uri="{FF2B5EF4-FFF2-40B4-BE49-F238E27FC236}">
                <a16:creationId xmlns:a16="http://schemas.microsoft.com/office/drawing/2014/main" id="{6613DDF0-E1B6-36DA-4FB4-4B4E8034ED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70744"/>
            <a:ext cx="9360385" cy="5516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4507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7"/>
          <p:cNvSpPr txBox="1"/>
          <p:nvPr/>
        </p:nvSpPr>
        <p:spPr>
          <a:xfrm>
            <a:off x="323528" y="548680"/>
            <a:ext cx="8462924"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dirty="0">
                <a:solidFill>
                  <a:schemeClr val="dk1"/>
                </a:solidFill>
                <a:latin typeface="Arial" panose="020B0604020202020204" pitchFamily="34" charset="0"/>
                <a:ea typeface="Calibri"/>
                <a:cs typeface="Arial" panose="020B0604020202020204" pitchFamily="34" charset="0"/>
                <a:sym typeface="Calibri"/>
              </a:rPr>
              <a:t> Take home tip  – Time Management</a:t>
            </a:r>
            <a:endParaRPr dirty="0">
              <a:latin typeface="Arial" panose="020B0604020202020204" pitchFamily="34" charset="0"/>
              <a:cs typeface="Arial" panose="020B0604020202020204" pitchFamily="34" charset="0"/>
            </a:endParaRPr>
          </a:p>
        </p:txBody>
      </p:sp>
      <p:sp>
        <p:nvSpPr>
          <p:cNvPr id="265" name="Google Shape;265;p17"/>
          <p:cNvSpPr txBox="1"/>
          <p:nvPr/>
        </p:nvSpPr>
        <p:spPr>
          <a:xfrm>
            <a:off x="470760" y="1700808"/>
            <a:ext cx="8315692" cy="4154943"/>
          </a:xfrm>
          <a:prstGeom prst="rect">
            <a:avLst/>
          </a:prstGeom>
          <a:noFill/>
          <a:ln>
            <a:noFill/>
          </a:ln>
        </p:spPr>
        <p:txBody>
          <a:bodyPr spcFirstLastPara="1" wrap="square" lIns="91425" tIns="45700" rIns="91425" bIns="45700" anchor="t" anchorCtr="0">
            <a:spAutoFit/>
          </a:bodyPr>
          <a:lstStyle/>
          <a:p>
            <a:pPr marL="514350" marR="0" lvl="0" indent="-514350" algn="l" rtl="0">
              <a:spcBef>
                <a:spcPts val="0"/>
              </a:spcBef>
              <a:spcAft>
                <a:spcPts val="0"/>
              </a:spcAft>
              <a:buClr>
                <a:schemeClr val="dk1"/>
              </a:buClr>
              <a:buSzPts val="2400"/>
              <a:buFont typeface="Calibri"/>
              <a:buAutoNum type="arabicParenR"/>
            </a:pPr>
            <a:r>
              <a:rPr lang="en-US" sz="2400" b="1" dirty="0">
                <a:solidFill>
                  <a:schemeClr val="dk1"/>
                </a:solidFill>
                <a:latin typeface="Arial" panose="020B0604020202020204" pitchFamily="34" charset="0"/>
                <a:ea typeface="Calibri"/>
                <a:cs typeface="Arial" panose="020B0604020202020204" pitchFamily="34" charset="0"/>
                <a:sym typeface="Calibri"/>
              </a:rPr>
              <a:t>Squeeze ins:</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endParaRPr sz="2400"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spcBef>
                <a:spcPts val="0"/>
              </a:spcBef>
              <a:spcAft>
                <a:spcPts val="0"/>
              </a:spcAft>
              <a:buNone/>
            </a:pPr>
            <a:r>
              <a:rPr lang="en-US" sz="2400" dirty="0">
                <a:solidFill>
                  <a:schemeClr val="dk1"/>
                </a:solidFill>
                <a:latin typeface="Arial" panose="020B0604020202020204" pitchFamily="34" charset="0"/>
                <a:ea typeface="Calibri"/>
                <a:cs typeface="Arial" panose="020B0604020202020204" pitchFamily="34" charset="0"/>
                <a:sym typeface="Calibri"/>
              </a:rPr>
              <a:t>Do your case history on the go - you don’t have to ask every </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2400" dirty="0">
                <a:solidFill>
                  <a:schemeClr val="dk1"/>
                </a:solidFill>
                <a:latin typeface="Arial" panose="020B0604020202020204" pitchFamily="34" charset="0"/>
                <a:ea typeface="Calibri"/>
                <a:cs typeface="Arial" panose="020B0604020202020204" pitchFamily="34" charset="0"/>
                <a:sym typeface="Calibri"/>
              </a:rPr>
              <a:t>question up front!</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endParaRPr sz="2400"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spcBef>
                <a:spcPts val="0"/>
              </a:spcBef>
              <a:spcAft>
                <a:spcPts val="0"/>
              </a:spcAft>
              <a:buNone/>
            </a:pPr>
            <a:r>
              <a:rPr lang="en-US" sz="2400" dirty="0">
                <a:solidFill>
                  <a:schemeClr val="dk1"/>
                </a:solidFill>
                <a:latin typeface="Arial" panose="020B0604020202020204" pitchFamily="34" charset="0"/>
                <a:ea typeface="Calibri"/>
                <a:cs typeface="Arial" panose="020B0604020202020204" pitchFamily="34" charset="0"/>
                <a:sym typeface="Calibri"/>
              </a:rPr>
              <a:t>Your DD process starts the moment you call the patient </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en-US" sz="2400" dirty="0">
                <a:solidFill>
                  <a:schemeClr val="dk1"/>
                </a:solidFill>
                <a:latin typeface="Arial" panose="020B0604020202020204" pitchFamily="34" charset="0"/>
                <a:ea typeface="Calibri"/>
                <a:cs typeface="Arial" panose="020B0604020202020204" pitchFamily="34" charset="0"/>
                <a:sym typeface="Calibri"/>
              </a:rPr>
              <a:t>from the waiting room</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endParaRPr sz="2400" b="1"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spcBef>
                <a:spcPts val="0"/>
              </a:spcBef>
              <a:spcAft>
                <a:spcPts val="0"/>
              </a:spcAft>
              <a:buNone/>
            </a:pPr>
            <a:r>
              <a:rPr lang="en-US" sz="2400" b="1" dirty="0">
                <a:solidFill>
                  <a:schemeClr val="dk1"/>
                </a:solidFill>
                <a:latin typeface="Arial" panose="020B0604020202020204" pitchFamily="34" charset="0"/>
                <a:ea typeface="Calibri"/>
                <a:cs typeface="Arial" panose="020B0604020202020204" pitchFamily="34" charset="0"/>
                <a:sym typeface="Calibri"/>
              </a:rPr>
              <a:t>    Avoid the squeeze in issue all together: </a:t>
            </a:r>
            <a:endParaRPr dirty="0">
              <a:latin typeface="Arial" panose="020B0604020202020204" pitchFamily="34" charset="0"/>
              <a:cs typeface="Arial" panose="020B0604020202020204" pitchFamily="34" charset="0"/>
            </a:endParaRPr>
          </a:p>
          <a:p>
            <a:pPr marL="0" marR="0" lvl="0" indent="0" algn="l" rtl="0">
              <a:spcBef>
                <a:spcPts val="0"/>
              </a:spcBef>
              <a:spcAft>
                <a:spcPts val="0"/>
              </a:spcAft>
              <a:buNone/>
            </a:pPr>
            <a:endParaRPr sz="2400" dirty="0">
              <a:solidFill>
                <a:schemeClr val="dk1"/>
              </a:solidFill>
              <a:latin typeface="Arial" panose="020B0604020202020204" pitchFamily="34" charset="0"/>
              <a:ea typeface="Calibri"/>
              <a:cs typeface="Arial" panose="020B0604020202020204" pitchFamily="34" charset="0"/>
              <a:sym typeface="Calibri"/>
            </a:endParaRPr>
          </a:p>
          <a:p>
            <a:pPr marL="0" marR="0" lvl="0" indent="0" algn="l" rtl="0">
              <a:spcBef>
                <a:spcPts val="0"/>
              </a:spcBef>
              <a:spcAft>
                <a:spcPts val="0"/>
              </a:spcAft>
              <a:buNone/>
            </a:pPr>
            <a:r>
              <a:rPr lang="en-US" sz="2400" dirty="0">
                <a:solidFill>
                  <a:schemeClr val="dk1"/>
                </a:solidFill>
                <a:latin typeface="Arial" panose="020B0604020202020204" pitchFamily="34" charset="0"/>
                <a:ea typeface="Calibri"/>
                <a:cs typeface="Arial" panose="020B0604020202020204" pitchFamily="34" charset="0"/>
                <a:sym typeface="Calibri"/>
              </a:rPr>
              <a:t>Block out an emergency slot that is only to filled on the day</a:t>
            </a:r>
            <a:endParaRPr dirty="0">
              <a:latin typeface="Arial" panose="020B0604020202020204" pitchFamily="34" charset="0"/>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6C0FF-BC10-A67B-738D-56BAD0B5E1CF}"/>
              </a:ext>
            </a:extLst>
          </p:cNvPr>
          <p:cNvSpPr>
            <a:spLocks noGrp="1"/>
          </p:cNvSpPr>
          <p:nvPr>
            <p:ph type="title"/>
          </p:nvPr>
        </p:nvSpPr>
        <p:spPr>
          <a:xfrm>
            <a:off x="683568" y="620688"/>
            <a:ext cx="7313612" cy="857250"/>
          </a:xfrm>
        </p:spPr>
        <p:txBody>
          <a:bodyPr/>
          <a:lstStyle/>
          <a:p>
            <a:r>
              <a:rPr lang="en-AU" sz="3200" dirty="0">
                <a:latin typeface="Arial" panose="020B0604020202020204" pitchFamily="34" charset="0"/>
                <a:cs typeface="Arial" panose="020B0604020202020204" pitchFamily="34" charset="0"/>
              </a:rPr>
              <a:t>Infection control 101:</a:t>
            </a:r>
            <a:br>
              <a:rPr lang="en-AU" sz="3200" dirty="0">
                <a:latin typeface="Arial" panose="020B0604020202020204" pitchFamily="34" charset="0"/>
                <a:cs typeface="Arial" panose="020B0604020202020204" pitchFamily="34" charset="0"/>
              </a:rPr>
            </a:br>
            <a:r>
              <a:rPr lang="en-AU" sz="3200" dirty="0">
                <a:latin typeface="Arial" panose="020B0604020202020204" pitchFamily="34" charset="0"/>
                <a:cs typeface="Arial" panose="020B0604020202020204" pitchFamily="34" charset="0"/>
              </a:rPr>
              <a:t>Use multiple layers of </a:t>
            </a:r>
            <a:r>
              <a:rPr lang="en-AU" sz="3200" dirty="0" err="1">
                <a:latin typeface="Arial" panose="020B0604020202020204" pitchFamily="34" charset="0"/>
                <a:cs typeface="Arial" panose="020B0604020202020204" pitchFamily="34" charset="0"/>
              </a:rPr>
              <a:t>swiss</a:t>
            </a:r>
            <a:r>
              <a:rPr lang="en-AU" sz="3200" dirty="0">
                <a:latin typeface="Arial" panose="020B0604020202020204" pitchFamily="34" charset="0"/>
                <a:cs typeface="Arial" panose="020B0604020202020204" pitchFamily="34" charset="0"/>
              </a:rPr>
              <a:t> cheese!</a:t>
            </a:r>
          </a:p>
        </p:txBody>
      </p:sp>
      <p:pic>
        <p:nvPicPr>
          <p:cNvPr id="6" name="Picture 5">
            <a:extLst>
              <a:ext uri="{FF2B5EF4-FFF2-40B4-BE49-F238E27FC236}">
                <a16:creationId xmlns:a16="http://schemas.microsoft.com/office/drawing/2014/main" id="{23CA661D-0BCE-D213-9683-184049EB9BA5}"/>
              </a:ext>
            </a:extLst>
          </p:cNvPr>
          <p:cNvPicPr>
            <a:picLocks noChangeAspect="1"/>
          </p:cNvPicPr>
          <p:nvPr/>
        </p:nvPicPr>
        <p:blipFill>
          <a:blip r:embed="rId2"/>
          <a:stretch>
            <a:fillRect/>
          </a:stretch>
        </p:blipFill>
        <p:spPr>
          <a:xfrm>
            <a:off x="1" y="2048222"/>
            <a:ext cx="9063558" cy="4909170"/>
          </a:xfrm>
          <a:prstGeom prst="rect">
            <a:avLst/>
          </a:prstGeom>
        </p:spPr>
      </p:pic>
      <p:sp>
        <p:nvSpPr>
          <p:cNvPr id="3" name="TextBox 2">
            <a:extLst>
              <a:ext uri="{FF2B5EF4-FFF2-40B4-BE49-F238E27FC236}">
                <a16:creationId xmlns:a16="http://schemas.microsoft.com/office/drawing/2014/main" id="{1812CC30-C52F-B333-9C07-07BFEEEFF818}"/>
              </a:ext>
            </a:extLst>
          </p:cNvPr>
          <p:cNvSpPr txBox="1"/>
          <p:nvPr/>
        </p:nvSpPr>
        <p:spPr>
          <a:xfrm>
            <a:off x="1403648" y="2278529"/>
            <a:ext cx="7560840" cy="461665"/>
          </a:xfrm>
          <a:prstGeom prst="rect">
            <a:avLst/>
          </a:prstGeom>
          <a:solidFill>
            <a:schemeClr val="bg1"/>
          </a:solidFill>
        </p:spPr>
        <p:txBody>
          <a:bodyPr wrap="square" rtlCol="0">
            <a:spAutoFit/>
          </a:bodyPr>
          <a:lstStyle/>
          <a:p>
            <a:r>
              <a:rPr lang="en-AU" sz="2400" dirty="0">
                <a:latin typeface="Arial" panose="020B0604020202020204" pitchFamily="34" charset="0"/>
                <a:cs typeface="Arial" panose="020B0604020202020204" pitchFamily="34" charset="0"/>
              </a:rPr>
              <a:t>Clean hands  clean case  No EW   Storing in saline </a:t>
            </a:r>
          </a:p>
        </p:txBody>
      </p:sp>
      <p:sp>
        <p:nvSpPr>
          <p:cNvPr id="4" name="TextBox 3">
            <a:extLst>
              <a:ext uri="{FF2B5EF4-FFF2-40B4-BE49-F238E27FC236}">
                <a16:creationId xmlns:a16="http://schemas.microsoft.com/office/drawing/2014/main" id="{3B6FA14E-973E-F48C-DECF-71B3D156CE17}"/>
              </a:ext>
            </a:extLst>
          </p:cNvPr>
          <p:cNvSpPr txBox="1"/>
          <p:nvPr/>
        </p:nvSpPr>
        <p:spPr>
          <a:xfrm>
            <a:off x="1763688" y="5445224"/>
            <a:ext cx="3888432" cy="461665"/>
          </a:xfrm>
          <a:prstGeom prst="rect">
            <a:avLst/>
          </a:prstGeom>
          <a:solidFill>
            <a:schemeClr val="bg1"/>
          </a:solidFill>
        </p:spPr>
        <p:txBody>
          <a:bodyPr wrap="square" rtlCol="0">
            <a:spAutoFit/>
          </a:bodyPr>
          <a:lstStyle/>
          <a:p>
            <a:r>
              <a:rPr lang="en-AU" sz="2400" dirty="0">
                <a:latin typeface="Arial" panose="020B0604020202020204" pitchFamily="34" charset="0"/>
                <a:cs typeface="Arial" panose="020B0604020202020204" pitchFamily="34" charset="0"/>
              </a:rPr>
              <a:t>Infections prevented</a:t>
            </a:r>
          </a:p>
        </p:txBody>
      </p:sp>
      <p:sp>
        <p:nvSpPr>
          <p:cNvPr id="5" name="TextBox 4">
            <a:extLst>
              <a:ext uri="{FF2B5EF4-FFF2-40B4-BE49-F238E27FC236}">
                <a16:creationId xmlns:a16="http://schemas.microsoft.com/office/drawing/2014/main" id="{A579B8EF-3AD8-7620-21A6-2A6EB693D084}"/>
              </a:ext>
            </a:extLst>
          </p:cNvPr>
          <p:cNvSpPr txBox="1"/>
          <p:nvPr/>
        </p:nvSpPr>
        <p:spPr>
          <a:xfrm>
            <a:off x="6725007" y="4365104"/>
            <a:ext cx="3888432" cy="1200329"/>
          </a:xfrm>
          <a:prstGeom prst="rect">
            <a:avLst/>
          </a:prstGeom>
          <a:solidFill>
            <a:schemeClr val="bg1"/>
          </a:solidFill>
        </p:spPr>
        <p:txBody>
          <a:bodyPr wrap="square" rtlCol="0">
            <a:spAutoFit/>
          </a:bodyPr>
          <a:lstStyle/>
          <a:p>
            <a:r>
              <a:rPr lang="en-AU" sz="2400" dirty="0">
                <a:latin typeface="Arial" panose="020B0604020202020204" pitchFamily="34" charset="0"/>
                <a:cs typeface="Arial" panose="020B0604020202020204" pitchFamily="34" charset="0"/>
              </a:rPr>
              <a:t>  Infection </a:t>
            </a:r>
          </a:p>
          <a:p>
            <a:r>
              <a:rPr lang="en-AU" sz="2400" dirty="0">
                <a:latin typeface="Arial" panose="020B0604020202020204" pitchFamily="34" charset="0"/>
                <a:cs typeface="Arial" panose="020B0604020202020204" pitchFamily="34" charset="0"/>
              </a:rPr>
              <a:t>  NOT </a:t>
            </a:r>
          </a:p>
          <a:p>
            <a:r>
              <a:rPr lang="en-AU" sz="2400" dirty="0">
                <a:latin typeface="Arial" panose="020B0604020202020204" pitchFamily="34" charset="0"/>
                <a:cs typeface="Arial" panose="020B0604020202020204" pitchFamily="34" charset="0"/>
              </a:rPr>
              <a:t>  prevented</a:t>
            </a:r>
          </a:p>
        </p:txBody>
      </p:sp>
    </p:spTree>
    <p:extLst>
      <p:ext uri="{BB962C8B-B14F-4D97-AF65-F5344CB8AC3E}">
        <p14:creationId xmlns:p14="http://schemas.microsoft.com/office/powerpoint/2010/main" val="20492331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p123"/>
          <p:cNvSpPr txBox="1">
            <a:spLocks noGrp="1"/>
          </p:cNvSpPr>
          <p:nvPr>
            <p:ph type="title"/>
          </p:nvPr>
        </p:nvSpPr>
        <p:spPr>
          <a:xfrm>
            <a:off x="467544" y="476672"/>
            <a:ext cx="8532440" cy="1143000"/>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dk2"/>
              </a:buClr>
              <a:buSzPts val="3600"/>
              <a:buFont typeface="Arial"/>
              <a:buNone/>
            </a:pPr>
            <a:r>
              <a:rPr lang="en-US" sz="3600"/>
              <a:t>The Low hanging fruit: </a:t>
            </a:r>
            <a:br>
              <a:rPr lang="en-US" sz="3600"/>
            </a:br>
            <a:r>
              <a:rPr lang="en-US" sz="3600"/>
              <a:t>Easy ways to reduce CL complications</a:t>
            </a:r>
            <a:endParaRPr/>
          </a:p>
        </p:txBody>
      </p:sp>
      <p:sp>
        <p:nvSpPr>
          <p:cNvPr id="1059" name="Google Shape;1059;p123"/>
          <p:cNvSpPr txBox="1">
            <a:spLocks noGrp="1"/>
          </p:cNvSpPr>
          <p:nvPr>
            <p:ph type="body" idx="1"/>
          </p:nvPr>
        </p:nvSpPr>
        <p:spPr>
          <a:xfrm>
            <a:off x="611560" y="1827213"/>
            <a:ext cx="7992887" cy="4114800"/>
          </a:xfrm>
          <a:prstGeom prst="rect">
            <a:avLst/>
          </a:prstGeom>
          <a:noFill/>
          <a:ln>
            <a:noFill/>
          </a:ln>
        </p:spPr>
        <p:txBody>
          <a:bodyPr spcFirstLastPara="1" wrap="square" lIns="91425" tIns="45700" rIns="91425" bIns="45700" anchor="t" anchorCtr="0">
            <a:normAutofit/>
          </a:bodyPr>
          <a:lstStyle/>
          <a:p>
            <a:pPr marL="45720" lvl="0" indent="0" algn="l" rtl="0">
              <a:spcBef>
                <a:spcPts val="0"/>
              </a:spcBef>
              <a:spcAft>
                <a:spcPts val="0"/>
              </a:spcAft>
              <a:buSzPts val="1960"/>
              <a:buNone/>
            </a:pPr>
            <a:endParaRPr sz="2800"/>
          </a:p>
          <a:p>
            <a:pPr marL="342900" lvl="0" indent="-213995" algn="l" rtl="0">
              <a:spcBef>
                <a:spcPts val="580"/>
              </a:spcBef>
              <a:spcAft>
                <a:spcPts val="0"/>
              </a:spcAft>
              <a:buSzPts val="2030"/>
              <a:buNone/>
            </a:pPr>
            <a:endParaRPr/>
          </a:p>
          <a:p>
            <a:pPr marL="342900" lvl="0" indent="-213995" algn="l" rtl="0">
              <a:spcBef>
                <a:spcPts val="580"/>
              </a:spcBef>
              <a:spcAft>
                <a:spcPts val="0"/>
              </a:spcAft>
              <a:buSzPts val="2030"/>
              <a:buNone/>
            </a:pPr>
            <a:endParaRPr/>
          </a:p>
        </p:txBody>
      </p:sp>
      <p:pic>
        <p:nvPicPr>
          <p:cNvPr id="1060" name="Google Shape;1060;p123" descr="pokie-illo.web_.jpg"/>
          <p:cNvPicPr preferRelativeResize="0"/>
          <p:nvPr/>
        </p:nvPicPr>
        <p:blipFill rotWithShape="1">
          <a:blip r:embed="rId3">
            <a:alphaModFix/>
          </a:blip>
          <a:srcRect/>
          <a:stretch/>
        </p:blipFill>
        <p:spPr>
          <a:xfrm>
            <a:off x="818293" y="1844824"/>
            <a:ext cx="7537147" cy="3744416"/>
          </a:xfrm>
          <a:prstGeom prst="rect">
            <a:avLst/>
          </a:prstGeom>
          <a:noFill/>
          <a:ln>
            <a:noFill/>
          </a:ln>
        </p:spPr>
      </p:pic>
      <p:sp>
        <p:nvSpPr>
          <p:cNvPr id="1061" name="Google Shape;1061;p123"/>
          <p:cNvSpPr/>
          <p:nvPr/>
        </p:nvSpPr>
        <p:spPr>
          <a:xfrm>
            <a:off x="2318658" y="5745450"/>
            <a:ext cx="4306316" cy="707886"/>
          </a:xfrm>
          <a:prstGeom prst="rect">
            <a:avLst/>
          </a:prstGeom>
          <a:noFill/>
          <a:ln>
            <a:noFill/>
          </a:ln>
        </p:spPr>
        <p:txBody>
          <a:bodyPr spcFirstLastPara="1" wrap="square" lIns="91425" tIns="45700" rIns="91425" bIns="45700" anchor="t" anchorCtr="0">
            <a:spAutoFit/>
          </a:bodyPr>
          <a:lstStyle/>
          <a:p>
            <a:pPr marL="45720" marR="0" lvl="0" indent="0" algn="l" rtl="0">
              <a:spcBef>
                <a:spcPts val="0"/>
              </a:spcBef>
              <a:spcAft>
                <a:spcPts val="0"/>
              </a:spcAft>
              <a:buClr>
                <a:schemeClr val="dk1"/>
              </a:buClr>
              <a:buSzPts val="4000"/>
              <a:buFont typeface="Calibri"/>
              <a:buNone/>
            </a:pPr>
            <a:r>
              <a:rPr lang="en-US" sz="4000" dirty="0">
                <a:solidFill>
                  <a:schemeClr val="dk1"/>
                </a:solidFill>
                <a:latin typeface="Calibri"/>
                <a:ea typeface="Calibri"/>
                <a:cs typeface="Calibri"/>
                <a:sym typeface="Calibri"/>
              </a:rPr>
              <a:t>1) Avoid water + CL</a:t>
            </a:r>
            <a:endParaRPr dirty="0"/>
          </a:p>
        </p:txBody>
      </p:sp>
      <p:pic>
        <p:nvPicPr>
          <p:cNvPr id="1062" name="Google Shape;1062;p123" descr="Girl-in-fire.jpg"/>
          <p:cNvPicPr preferRelativeResize="0"/>
          <p:nvPr/>
        </p:nvPicPr>
        <p:blipFill rotWithShape="1">
          <a:blip r:embed="rId4">
            <a:alphaModFix/>
          </a:blip>
          <a:srcRect l="32341" t="-1823" r="39894" b="49002"/>
          <a:stretch/>
        </p:blipFill>
        <p:spPr>
          <a:xfrm>
            <a:off x="1187624" y="3717032"/>
            <a:ext cx="1224136" cy="936104"/>
          </a:xfrm>
          <a:prstGeom prst="rect">
            <a:avLst/>
          </a:prstGeom>
          <a:noFill/>
          <a:ln>
            <a:noFill/>
          </a:ln>
        </p:spPr>
      </p:pic>
      <p:pic>
        <p:nvPicPr>
          <p:cNvPr id="1063" name="Google Shape;1063;p123" descr="bugs.jpeg"/>
          <p:cNvPicPr preferRelativeResize="0"/>
          <p:nvPr/>
        </p:nvPicPr>
        <p:blipFill rotWithShape="1">
          <a:blip r:embed="rId5">
            <a:alphaModFix/>
          </a:blip>
          <a:srcRect/>
          <a:stretch/>
        </p:blipFill>
        <p:spPr>
          <a:xfrm>
            <a:off x="2627784" y="4725144"/>
            <a:ext cx="1152128" cy="774880"/>
          </a:xfrm>
          <a:prstGeom prst="rect">
            <a:avLst/>
          </a:prstGeom>
          <a:noFill/>
          <a:ln>
            <a:noFill/>
          </a:ln>
        </p:spPr>
      </p:pic>
      <p:pic>
        <p:nvPicPr>
          <p:cNvPr id="1064" name="Google Shape;1064;p123" descr="bugs.jpeg"/>
          <p:cNvPicPr preferRelativeResize="0"/>
          <p:nvPr/>
        </p:nvPicPr>
        <p:blipFill rotWithShape="1">
          <a:blip r:embed="rId5">
            <a:alphaModFix/>
          </a:blip>
          <a:srcRect/>
          <a:stretch/>
        </p:blipFill>
        <p:spPr>
          <a:xfrm>
            <a:off x="6732240" y="2852936"/>
            <a:ext cx="1224136" cy="774880"/>
          </a:xfrm>
          <a:prstGeom prst="rect">
            <a:avLst/>
          </a:prstGeom>
          <a:noFill/>
          <a:ln>
            <a:noFill/>
          </a:ln>
        </p:spPr>
      </p:pic>
      <p:pic>
        <p:nvPicPr>
          <p:cNvPr id="1065" name="Google Shape;1065;p123" descr="oxygen.png"/>
          <p:cNvPicPr preferRelativeResize="0"/>
          <p:nvPr/>
        </p:nvPicPr>
        <p:blipFill rotWithShape="1">
          <a:blip r:embed="rId6">
            <a:alphaModFix/>
          </a:blip>
          <a:srcRect/>
          <a:stretch/>
        </p:blipFill>
        <p:spPr>
          <a:xfrm>
            <a:off x="3995936" y="3717032"/>
            <a:ext cx="1080120" cy="864096"/>
          </a:xfrm>
          <a:prstGeom prst="rect">
            <a:avLst/>
          </a:prstGeom>
          <a:solidFill>
            <a:srgbClr val="FFFFFF"/>
          </a:solidFill>
          <a:ln>
            <a:noFill/>
          </a:ln>
        </p:spPr>
      </p:pic>
      <p:pic>
        <p:nvPicPr>
          <p:cNvPr id="1066" name="Google Shape;1066;p123" descr="cogs.jpeg"/>
          <p:cNvPicPr preferRelativeResize="0"/>
          <p:nvPr/>
        </p:nvPicPr>
        <p:blipFill rotWithShape="1">
          <a:blip r:embed="rId7">
            <a:alphaModFix/>
          </a:blip>
          <a:srcRect l="44779" t="28860" r="2012" b="3235"/>
          <a:stretch/>
        </p:blipFill>
        <p:spPr>
          <a:xfrm>
            <a:off x="5364088" y="3717032"/>
            <a:ext cx="1205920" cy="95572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pic>
        <p:nvPicPr>
          <p:cNvPr id="1071" name="Google Shape;1071;p124" descr="montypython7yb.jpeg"/>
          <p:cNvPicPr preferRelativeResize="0"/>
          <p:nvPr/>
        </p:nvPicPr>
        <p:blipFill rotWithShape="1">
          <a:blip r:embed="rId3">
            <a:alphaModFix/>
          </a:blip>
          <a:srcRect/>
          <a:stretch/>
        </p:blipFill>
        <p:spPr>
          <a:xfrm>
            <a:off x="0" y="0"/>
            <a:ext cx="9144000" cy="6858000"/>
          </a:xfrm>
          <a:prstGeom prst="rect">
            <a:avLst/>
          </a:prstGeom>
          <a:solidFill>
            <a:srgbClr val="171717"/>
          </a:solidFill>
          <a:ln w="25400" cap="flat" cmpd="sng">
            <a:solidFill>
              <a:schemeClr val="accent1">
                <a:alpha val="94901"/>
              </a:schemeClr>
            </a:solidFill>
            <a:prstDash val="solid"/>
            <a:round/>
            <a:headEnd type="none" w="sm" len="sm"/>
            <a:tailEnd type="none" w="sm" len="sm"/>
          </a:ln>
        </p:spPr>
      </p:pic>
      <p:pic>
        <p:nvPicPr>
          <p:cNvPr id="1072" name="Google Shape;1072;p124" descr="ciba.jpeg"/>
          <p:cNvPicPr preferRelativeResize="0"/>
          <p:nvPr/>
        </p:nvPicPr>
        <p:blipFill rotWithShape="1">
          <a:blip r:embed="rId4">
            <a:alphaModFix/>
          </a:blip>
          <a:srcRect/>
          <a:stretch/>
        </p:blipFill>
        <p:spPr>
          <a:xfrm>
            <a:off x="6629400" y="3733800"/>
            <a:ext cx="2514600" cy="2743200"/>
          </a:xfrm>
          <a:prstGeom prst="rect">
            <a:avLst/>
          </a:prstGeom>
          <a:solidFill>
            <a:srgbClr val="171717"/>
          </a:solidFill>
          <a:ln>
            <a:noFill/>
          </a:ln>
        </p:spPr>
      </p:pic>
      <p:pic>
        <p:nvPicPr>
          <p:cNvPr id="1073" name="Google Shape;1073;p124" descr="Pure Vision 3 Pk.jpeg"/>
          <p:cNvPicPr preferRelativeResize="0"/>
          <p:nvPr/>
        </p:nvPicPr>
        <p:blipFill rotWithShape="1">
          <a:blip r:embed="rId5">
            <a:alphaModFix/>
          </a:blip>
          <a:srcRect/>
          <a:stretch/>
        </p:blipFill>
        <p:spPr>
          <a:xfrm>
            <a:off x="0" y="3733800"/>
            <a:ext cx="2286000" cy="2743200"/>
          </a:xfrm>
          <a:prstGeom prst="rect">
            <a:avLst/>
          </a:prstGeom>
          <a:solidFill>
            <a:srgbClr val="171717"/>
          </a:solidFill>
          <a:ln>
            <a:noFill/>
          </a:ln>
        </p:spPr>
      </p:pic>
      <p:sp>
        <p:nvSpPr>
          <p:cNvPr id="1074" name="Google Shape;1074;p124"/>
          <p:cNvSpPr txBox="1"/>
          <p:nvPr/>
        </p:nvSpPr>
        <p:spPr>
          <a:xfrm>
            <a:off x="6172200" y="0"/>
            <a:ext cx="2819400" cy="1138773"/>
          </a:xfrm>
          <a:prstGeom prst="rect">
            <a:avLst/>
          </a:prstGeom>
          <a:solidFill>
            <a:srgbClr val="262626"/>
          </a:solid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3600" b="1">
                <a:solidFill>
                  <a:schemeClr val="accent4"/>
                </a:solidFill>
                <a:latin typeface="Arial"/>
                <a:ea typeface="Arial"/>
                <a:cs typeface="Arial"/>
                <a:sym typeface="Arial"/>
              </a:rPr>
              <a:t>Contact </a:t>
            </a:r>
            <a:endParaRPr/>
          </a:p>
          <a:p>
            <a:pPr marL="0" marR="0" lvl="0" indent="0" algn="just" rtl="0">
              <a:spcBef>
                <a:spcPts val="0"/>
              </a:spcBef>
              <a:spcAft>
                <a:spcPts val="0"/>
              </a:spcAft>
              <a:buNone/>
            </a:pPr>
            <a:r>
              <a:rPr lang="en-US" sz="3600" b="1">
                <a:solidFill>
                  <a:schemeClr val="accent4"/>
                </a:solidFill>
                <a:latin typeface="Arial"/>
                <a:ea typeface="Arial"/>
                <a:cs typeface="Arial"/>
                <a:sym typeface="Arial"/>
              </a:rPr>
              <a:t>Lenses</a:t>
            </a:r>
            <a:endParaRPr/>
          </a:p>
        </p:txBody>
      </p:sp>
      <p:sp>
        <p:nvSpPr>
          <p:cNvPr id="1075" name="Google Shape;1075;p124"/>
          <p:cNvSpPr/>
          <p:nvPr/>
        </p:nvSpPr>
        <p:spPr>
          <a:xfrm>
            <a:off x="2852057" y="5805264"/>
            <a:ext cx="3016087" cy="646331"/>
          </a:xfrm>
          <a:prstGeom prst="rect">
            <a:avLst/>
          </a:prstGeom>
          <a:solidFill>
            <a:srgbClr val="FFFFFF"/>
          </a:solidFill>
          <a:ln>
            <a:noFill/>
          </a:ln>
        </p:spPr>
        <p:txBody>
          <a:bodyPr spcFirstLastPara="1" wrap="square" lIns="91425" tIns="45700" rIns="91425" bIns="45700" anchor="t" anchorCtr="0">
            <a:spAutoFit/>
          </a:bodyPr>
          <a:lstStyle/>
          <a:p>
            <a:pPr marL="45720" marR="0" lvl="0" indent="0" algn="l" rtl="0">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2)  Avoid EW?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125"/>
          <p:cNvSpPr txBox="1">
            <a:spLocks noGrp="1"/>
          </p:cNvSpPr>
          <p:nvPr>
            <p:ph type="title"/>
          </p:nvPr>
        </p:nvSpPr>
        <p:spPr>
          <a:xfrm>
            <a:off x="2483768" y="-171400"/>
            <a:ext cx="3672408" cy="11430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dk2"/>
              </a:buClr>
              <a:buSzPts val="3600"/>
              <a:buFont typeface="Arial"/>
              <a:buNone/>
            </a:pPr>
            <a:r>
              <a:rPr lang="en-US" sz="3600"/>
              <a:t> Case hygiene</a:t>
            </a:r>
            <a:endParaRPr/>
          </a:p>
        </p:txBody>
      </p:sp>
      <p:sp>
        <p:nvSpPr>
          <p:cNvPr id="1081" name="Google Shape;1081;p125"/>
          <p:cNvSpPr txBox="1">
            <a:spLocks noGrp="1"/>
          </p:cNvSpPr>
          <p:nvPr>
            <p:ph type="body" idx="1"/>
          </p:nvPr>
        </p:nvSpPr>
        <p:spPr>
          <a:xfrm>
            <a:off x="611560" y="1042392"/>
            <a:ext cx="8532440" cy="4114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680"/>
              <a:buFont typeface="Arial"/>
              <a:buChar char="•"/>
            </a:pPr>
            <a:r>
              <a:rPr lang="en-US" sz="2400" dirty="0">
                <a:solidFill>
                  <a:schemeClr val="tx1"/>
                </a:solidFill>
                <a:latin typeface="Arial" panose="020B0604020202020204" pitchFamily="34" charset="0"/>
                <a:cs typeface="Arial" panose="020B0604020202020204" pitchFamily="34" charset="0"/>
              </a:rPr>
              <a:t>Poor case hygiene increases the risk of keratitis x 4 </a:t>
            </a:r>
            <a:endParaRPr dirty="0">
              <a:solidFill>
                <a:schemeClr val="tx1"/>
              </a:solidFill>
              <a:latin typeface="Arial" panose="020B0604020202020204" pitchFamily="34" charset="0"/>
              <a:cs typeface="Arial" panose="020B0604020202020204" pitchFamily="34" charset="0"/>
            </a:endParaRPr>
          </a:p>
          <a:p>
            <a:pPr marL="342900" lvl="0" indent="-342900" algn="l" rtl="0">
              <a:spcBef>
                <a:spcPts val="480"/>
              </a:spcBef>
              <a:spcAft>
                <a:spcPts val="0"/>
              </a:spcAft>
              <a:buSzPts val="1680"/>
              <a:buFont typeface="Arial"/>
              <a:buChar char="•"/>
            </a:pPr>
            <a:r>
              <a:rPr lang="en-US" sz="2400" dirty="0">
                <a:solidFill>
                  <a:schemeClr val="tx1"/>
                </a:solidFill>
                <a:latin typeface="Arial" panose="020B0604020202020204" pitchFamily="34" charset="0"/>
                <a:cs typeface="Arial" panose="020B0604020202020204" pitchFamily="34" charset="0"/>
              </a:rPr>
              <a:t> </a:t>
            </a:r>
            <a:r>
              <a:rPr lang="en-US" sz="1800" dirty="0">
                <a:solidFill>
                  <a:schemeClr val="tx1"/>
                </a:solidFill>
                <a:latin typeface="Arial" panose="020B0604020202020204" pitchFamily="34" charset="0"/>
                <a:cs typeface="Arial" panose="020B0604020202020204" pitchFamily="34" charset="0"/>
              </a:rPr>
              <a:t> (Stapleton et al 2012)</a:t>
            </a:r>
            <a:endParaRPr dirty="0">
              <a:solidFill>
                <a:schemeClr val="tx1"/>
              </a:solidFill>
              <a:latin typeface="Arial" panose="020B0604020202020204" pitchFamily="34" charset="0"/>
              <a:cs typeface="Arial" panose="020B0604020202020204" pitchFamily="34" charset="0"/>
            </a:endParaRPr>
          </a:p>
          <a:p>
            <a:pPr marL="342900" lvl="0" indent="-236220" algn="l" rtl="0">
              <a:spcBef>
                <a:spcPts val="480"/>
              </a:spcBef>
              <a:spcAft>
                <a:spcPts val="0"/>
              </a:spcAft>
              <a:buSzPts val="1680"/>
              <a:buFont typeface="Arial"/>
              <a:buNone/>
            </a:pPr>
            <a:endParaRPr sz="2400" dirty="0">
              <a:solidFill>
                <a:schemeClr val="tx1"/>
              </a:solidFill>
              <a:latin typeface="Arial" panose="020B0604020202020204" pitchFamily="34" charset="0"/>
              <a:cs typeface="Arial" panose="020B0604020202020204" pitchFamily="34" charset="0"/>
            </a:endParaRPr>
          </a:p>
          <a:p>
            <a:pPr marL="342900" lvl="0" indent="-342900" algn="l" rtl="0">
              <a:spcBef>
                <a:spcPts val="480"/>
              </a:spcBef>
              <a:spcAft>
                <a:spcPts val="0"/>
              </a:spcAft>
              <a:buSzPts val="1680"/>
              <a:buFont typeface="Arial"/>
              <a:buChar char="•"/>
            </a:pPr>
            <a:r>
              <a:rPr lang="en-US" sz="2400" b="1" dirty="0">
                <a:solidFill>
                  <a:schemeClr val="tx1"/>
                </a:solidFill>
                <a:latin typeface="Arial" panose="020B0604020202020204" pitchFamily="34" charset="0"/>
                <a:cs typeface="Arial" panose="020B0604020202020204" pitchFamily="34" charset="0"/>
              </a:rPr>
              <a:t>Most effective way to keep case clean</a:t>
            </a:r>
            <a:r>
              <a:rPr lang="en-US" sz="2400" dirty="0">
                <a:solidFill>
                  <a:schemeClr val="tx1"/>
                </a:solidFill>
                <a:latin typeface="Arial" panose="020B0604020202020204" pitchFamily="34" charset="0"/>
                <a:cs typeface="Arial" panose="020B0604020202020204" pitchFamily="34" charset="0"/>
              </a:rPr>
              <a:t>: </a:t>
            </a:r>
            <a:endParaRPr dirty="0">
              <a:solidFill>
                <a:schemeClr val="tx1"/>
              </a:solidFill>
              <a:latin typeface="Arial" panose="020B0604020202020204" pitchFamily="34" charset="0"/>
              <a:cs typeface="Arial" panose="020B0604020202020204" pitchFamily="34" charset="0"/>
            </a:endParaRPr>
          </a:p>
          <a:p>
            <a:pPr marL="0" lvl="0" indent="0" algn="l" rtl="0">
              <a:spcBef>
                <a:spcPts val="480"/>
              </a:spcBef>
              <a:spcAft>
                <a:spcPts val="0"/>
              </a:spcAft>
              <a:buSzPts val="1680"/>
              <a:buNone/>
            </a:pPr>
            <a:r>
              <a:rPr lang="en-US" sz="2400" dirty="0">
                <a:solidFill>
                  <a:schemeClr val="tx1"/>
                </a:solidFill>
                <a:latin typeface="Arial" panose="020B0604020202020204" pitchFamily="34" charset="0"/>
                <a:cs typeface="Arial" panose="020B0604020202020204" pitchFamily="34" charset="0"/>
              </a:rPr>
              <a:t>   </a:t>
            </a:r>
            <a:r>
              <a:rPr lang="en-US" sz="1600" dirty="0">
                <a:solidFill>
                  <a:schemeClr val="tx1"/>
                </a:solidFill>
                <a:latin typeface="Arial" panose="020B0604020202020204" pitchFamily="34" charset="0"/>
                <a:cs typeface="Arial" panose="020B0604020202020204" pitchFamily="34" charset="0"/>
              </a:rPr>
              <a:t>(Wu et al 2011)</a:t>
            </a:r>
            <a:endParaRPr sz="2400" dirty="0">
              <a:solidFill>
                <a:schemeClr val="tx1"/>
              </a:solidFill>
              <a:latin typeface="Arial" panose="020B0604020202020204" pitchFamily="34" charset="0"/>
              <a:cs typeface="Arial" panose="020B0604020202020204" pitchFamily="34" charset="0"/>
            </a:endParaRPr>
          </a:p>
          <a:p>
            <a:pPr marL="342900" lvl="0" indent="-342900" algn="l" rtl="0">
              <a:spcBef>
                <a:spcPts val="480"/>
              </a:spcBef>
              <a:spcAft>
                <a:spcPts val="0"/>
              </a:spcAft>
              <a:buSzPts val="1680"/>
              <a:buFont typeface="Arial"/>
              <a:buChar char="•"/>
            </a:pPr>
            <a:r>
              <a:rPr lang="en-US" sz="2400" dirty="0">
                <a:solidFill>
                  <a:schemeClr val="tx1"/>
                </a:solidFill>
                <a:latin typeface="Arial" panose="020B0604020202020204" pitchFamily="34" charset="0"/>
                <a:cs typeface="Arial" panose="020B0604020202020204" pitchFamily="34" charset="0"/>
              </a:rPr>
              <a:t>Fill case with MPS, rub with finger</a:t>
            </a:r>
            <a:endParaRPr dirty="0">
              <a:solidFill>
                <a:schemeClr val="tx1"/>
              </a:solidFill>
              <a:latin typeface="Arial" panose="020B0604020202020204" pitchFamily="34" charset="0"/>
              <a:cs typeface="Arial" panose="020B0604020202020204" pitchFamily="34" charset="0"/>
            </a:endParaRPr>
          </a:p>
          <a:p>
            <a:pPr marL="342900" lvl="0" indent="-342900" algn="l" rtl="0">
              <a:spcBef>
                <a:spcPts val="480"/>
              </a:spcBef>
              <a:spcAft>
                <a:spcPts val="0"/>
              </a:spcAft>
              <a:buSzPts val="1680"/>
              <a:buFont typeface="Arial"/>
              <a:buChar char="•"/>
            </a:pPr>
            <a:r>
              <a:rPr lang="en-US" sz="2400" dirty="0">
                <a:solidFill>
                  <a:schemeClr val="tx1"/>
                </a:solidFill>
                <a:latin typeface="Arial" panose="020B0604020202020204" pitchFamily="34" charset="0"/>
                <a:cs typeface="Arial" panose="020B0604020202020204" pitchFamily="34" charset="0"/>
              </a:rPr>
              <a:t>Wipe out with tissue</a:t>
            </a:r>
            <a:endParaRPr dirty="0">
              <a:solidFill>
                <a:schemeClr val="tx1"/>
              </a:solidFill>
              <a:latin typeface="Arial" panose="020B0604020202020204" pitchFamily="34" charset="0"/>
              <a:cs typeface="Arial" panose="020B0604020202020204" pitchFamily="34" charset="0"/>
            </a:endParaRPr>
          </a:p>
          <a:p>
            <a:pPr marL="342900" lvl="0" indent="-342900" algn="l" rtl="0">
              <a:spcBef>
                <a:spcPts val="480"/>
              </a:spcBef>
              <a:spcAft>
                <a:spcPts val="0"/>
              </a:spcAft>
              <a:buSzPts val="1680"/>
              <a:buFont typeface="Arial"/>
              <a:buChar char="•"/>
            </a:pPr>
            <a:r>
              <a:rPr lang="en-US" sz="2400" b="1" dirty="0">
                <a:solidFill>
                  <a:srgbClr val="FF0000"/>
                </a:solidFill>
                <a:latin typeface="Arial" panose="020B0604020202020204" pitchFamily="34" charset="0"/>
                <a:cs typeface="Arial" panose="020B0604020202020204" pitchFamily="34" charset="0"/>
              </a:rPr>
              <a:t>Air dry in drawer </a:t>
            </a:r>
            <a:endParaRPr dirty="0">
              <a:solidFill>
                <a:srgbClr val="FF0000"/>
              </a:solidFill>
              <a:latin typeface="Arial" panose="020B0604020202020204" pitchFamily="34" charset="0"/>
              <a:cs typeface="Arial" panose="020B0604020202020204" pitchFamily="34" charset="0"/>
            </a:endParaRPr>
          </a:p>
          <a:p>
            <a:pPr marL="342900" lvl="0" indent="-342900" algn="l" rtl="0">
              <a:spcBef>
                <a:spcPts val="480"/>
              </a:spcBef>
              <a:spcAft>
                <a:spcPts val="0"/>
              </a:spcAft>
              <a:buSzPts val="1680"/>
              <a:buFont typeface="Arial"/>
              <a:buChar char="•"/>
            </a:pPr>
            <a:r>
              <a:rPr lang="en-US" sz="2400" dirty="0">
                <a:solidFill>
                  <a:schemeClr val="tx1"/>
                </a:solidFill>
                <a:latin typeface="Arial" panose="020B0604020202020204" pitchFamily="34" charset="0"/>
                <a:cs typeface="Arial" panose="020B0604020202020204" pitchFamily="34" charset="0"/>
              </a:rPr>
              <a:t>(NB : this also stops patients topping off solution!)</a:t>
            </a:r>
            <a:endParaRPr dirty="0">
              <a:solidFill>
                <a:schemeClr val="tx1"/>
              </a:solidFill>
              <a:latin typeface="Arial" panose="020B0604020202020204" pitchFamily="34" charset="0"/>
              <a:cs typeface="Arial" panose="020B0604020202020204" pitchFamily="34" charset="0"/>
            </a:endParaRPr>
          </a:p>
          <a:p>
            <a:pPr marL="342900" lvl="0" indent="-236220" algn="l" rtl="0">
              <a:spcBef>
                <a:spcPts val="480"/>
              </a:spcBef>
              <a:spcAft>
                <a:spcPts val="0"/>
              </a:spcAft>
              <a:buSzPts val="1680"/>
              <a:buFont typeface="Arial"/>
              <a:buNone/>
            </a:pPr>
            <a:endParaRPr sz="2400" dirty="0">
              <a:solidFill>
                <a:schemeClr val="tx1"/>
              </a:solidFill>
              <a:latin typeface="Arial" panose="020B0604020202020204" pitchFamily="34" charset="0"/>
              <a:cs typeface="Arial" panose="020B0604020202020204" pitchFamily="34" charset="0"/>
            </a:endParaRPr>
          </a:p>
          <a:p>
            <a:pPr marL="342900" lvl="0" indent="-342900" algn="l" rtl="0">
              <a:spcBef>
                <a:spcPts val="480"/>
              </a:spcBef>
              <a:spcAft>
                <a:spcPts val="0"/>
              </a:spcAft>
              <a:buSzPts val="1680"/>
              <a:buFont typeface="Arial"/>
              <a:buChar char="•"/>
            </a:pPr>
            <a:r>
              <a:rPr lang="en-US" sz="2400" dirty="0" err="1">
                <a:solidFill>
                  <a:schemeClr val="tx1"/>
                </a:solidFill>
                <a:latin typeface="Arial" panose="020B0604020202020204" pitchFamily="34" charset="0"/>
                <a:cs typeface="Arial" panose="020B0604020202020204" pitchFamily="34" charset="0"/>
              </a:rPr>
              <a:t>Verbalise</a:t>
            </a:r>
            <a:r>
              <a:rPr lang="en-US" sz="2400" dirty="0">
                <a:solidFill>
                  <a:schemeClr val="tx1"/>
                </a:solidFill>
                <a:latin typeface="Arial" panose="020B0604020202020204" pitchFamily="34" charset="0"/>
                <a:cs typeface="Arial" panose="020B0604020202020204" pitchFamily="34" charset="0"/>
              </a:rPr>
              <a:t> and demonstrate technique</a:t>
            </a:r>
            <a:endParaRPr dirty="0">
              <a:solidFill>
                <a:schemeClr val="tx1"/>
              </a:solidFill>
              <a:latin typeface="Arial" panose="020B0604020202020204" pitchFamily="34" charset="0"/>
              <a:cs typeface="Arial" panose="020B0604020202020204" pitchFamily="34" charset="0"/>
            </a:endParaRPr>
          </a:p>
          <a:p>
            <a:pPr marL="342900" lvl="0" indent="-342900" algn="l" rtl="0">
              <a:spcBef>
                <a:spcPts val="480"/>
              </a:spcBef>
              <a:spcAft>
                <a:spcPts val="0"/>
              </a:spcAft>
              <a:buSzPts val="1680"/>
              <a:buFont typeface="Arial"/>
              <a:buChar char="•"/>
            </a:pPr>
            <a:r>
              <a:rPr lang="en-US" sz="2400" dirty="0">
                <a:solidFill>
                  <a:schemeClr val="tx1"/>
                </a:solidFill>
                <a:latin typeface="Arial" panose="020B0604020202020204" pitchFamily="34" charset="0"/>
                <a:cs typeface="Arial" panose="020B0604020202020204" pitchFamily="34" charset="0"/>
              </a:rPr>
              <a:t>Providing written instructions increases compliance x 4   </a:t>
            </a:r>
            <a:r>
              <a:rPr lang="en-US" sz="1600" dirty="0">
                <a:solidFill>
                  <a:schemeClr val="tx1"/>
                </a:solidFill>
                <a:latin typeface="Arial" panose="020B0604020202020204" pitchFamily="34" charset="0"/>
                <a:cs typeface="Arial" panose="020B0604020202020204" pitchFamily="34" charset="0"/>
              </a:rPr>
              <a:t>(Tillia et al 2014)</a:t>
            </a:r>
            <a:endParaRPr dirty="0">
              <a:solidFill>
                <a:schemeClr val="tx1"/>
              </a:solidFill>
              <a:latin typeface="Arial" panose="020B0604020202020204" pitchFamily="34" charset="0"/>
              <a:cs typeface="Arial" panose="020B0604020202020204" pitchFamily="34" charset="0"/>
            </a:endParaRPr>
          </a:p>
          <a:p>
            <a:pPr marL="342900" lvl="0" indent="-236220" algn="l" rtl="0">
              <a:spcBef>
                <a:spcPts val="480"/>
              </a:spcBef>
              <a:spcAft>
                <a:spcPts val="0"/>
              </a:spcAft>
              <a:buSzPts val="1680"/>
              <a:buNone/>
            </a:pPr>
            <a:endParaRPr sz="2400" dirty="0">
              <a:solidFill>
                <a:schemeClr val="tx1"/>
              </a:solidFill>
              <a:latin typeface="Arial" panose="020B0604020202020204" pitchFamily="34" charset="0"/>
              <a:cs typeface="Arial" panose="020B0604020202020204" pitchFamily="34" charset="0"/>
            </a:endParaRPr>
          </a:p>
          <a:p>
            <a:pPr marL="342900" lvl="0" indent="-236220" algn="l" rtl="0">
              <a:spcBef>
                <a:spcPts val="480"/>
              </a:spcBef>
              <a:spcAft>
                <a:spcPts val="0"/>
              </a:spcAft>
              <a:buSzPts val="1680"/>
              <a:buNone/>
            </a:pPr>
            <a:endParaRPr sz="2400"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sp>
        <p:nvSpPr>
          <p:cNvPr id="1086" name="Google Shape;1086;p126"/>
          <p:cNvSpPr txBox="1">
            <a:spLocks noGrp="1"/>
          </p:cNvSpPr>
          <p:nvPr>
            <p:ph type="title"/>
          </p:nvPr>
        </p:nvSpPr>
        <p:spPr>
          <a:xfrm>
            <a:off x="2843808" y="404664"/>
            <a:ext cx="6102678" cy="857250"/>
          </a:xfrm>
          <a:prstGeom prst="rect">
            <a:avLst/>
          </a:prstGeom>
          <a:noFill/>
          <a:ln>
            <a:noFill/>
          </a:ln>
        </p:spPr>
        <p:txBody>
          <a:bodyPr spcFirstLastPara="1" vert="horz" wrap="square" lIns="68569" tIns="34275" rIns="68569" bIns="34275" rtlCol="0" anchor="b" anchorCtr="0">
            <a:noAutofit/>
          </a:bodyPr>
          <a:lstStyle/>
          <a:p>
            <a:pPr algn="ctr" rtl="0">
              <a:buClr>
                <a:schemeClr val="dk2"/>
              </a:buClr>
              <a:buSzPts val="3600"/>
            </a:pPr>
            <a:r>
              <a:rPr lang="en-US" dirty="0"/>
              <a:t>Chuck </a:t>
            </a:r>
            <a:r>
              <a:rPr lang="en-US" dirty="0" err="1"/>
              <a:t>em</a:t>
            </a:r>
            <a:r>
              <a:rPr lang="en-US" dirty="0"/>
              <a:t>!</a:t>
            </a:r>
            <a:endParaRPr dirty="0"/>
          </a:p>
        </p:txBody>
      </p:sp>
      <p:sp>
        <p:nvSpPr>
          <p:cNvPr id="1087" name="Google Shape;1087;p126"/>
          <p:cNvSpPr txBox="1"/>
          <p:nvPr/>
        </p:nvSpPr>
        <p:spPr>
          <a:xfrm>
            <a:off x="3542370" y="1628800"/>
            <a:ext cx="5206093" cy="5732308"/>
          </a:xfrm>
          <a:prstGeom prst="rect">
            <a:avLst/>
          </a:prstGeom>
          <a:noFill/>
          <a:ln>
            <a:noFill/>
          </a:ln>
        </p:spPr>
        <p:txBody>
          <a:bodyPr spcFirstLastPara="1" wrap="square" lIns="68569" tIns="34275" rIns="68569" bIns="34275" anchor="t" anchorCtr="0">
            <a:spAutoFit/>
          </a:bodyPr>
          <a:lstStyle/>
          <a:p>
            <a:pPr marL="257168" indent="-257168">
              <a:buClr>
                <a:schemeClr val="dk1"/>
              </a:buClr>
              <a:buSzPts val="2400"/>
              <a:buFont typeface="Arial"/>
              <a:buChar char="•"/>
            </a:pPr>
            <a:r>
              <a:rPr lang="en-US" sz="2400" dirty="0">
                <a:solidFill>
                  <a:schemeClr val="dk1"/>
                </a:solidFill>
                <a:latin typeface="Arial" panose="020B0604020202020204" pitchFamily="34" charset="0"/>
                <a:cs typeface="Arial" panose="020B0604020202020204" pitchFamily="34" charset="0"/>
              </a:rPr>
              <a:t>Get patients to bring case / sucker to every consultation</a:t>
            </a:r>
            <a:endParaRPr sz="1600" dirty="0">
              <a:latin typeface="Arial" panose="020B0604020202020204" pitchFamily="34" charset="0"/>
              <a:cs typeface="Arial" panose="020B0604020202020204" pitchFamily="34" charset="0"/>
            </a:endParaRPr>
          </a:p>
          <a:p>
            <a:pPr marL="257168" indent="-142871">
              <a:buClr>
                <a:schemeClr val="dk1"/>
              </a:buClr>
              <a:buSzPts val="2400"/>
            </a:pPr>
            <a:endParaRPr sz="2400" dirty="0">
              <a:solidFill>
                <a:schemeClr val="dk1"/>
              </a:solidFill>
              <a:latin typeface="Arial" panose="020B0604020202020204" pitchFamily="34" charset="0"/>
              <a:cs typeface="Arial" panose="020B0604020202020204" pitchFamily="34" charset="0"/>
            </a:endParaRPr>
          </a:p>
          <a:p>
            <a:pPr marL="257168" indent="-257168">
              <a:buClr>
                <a:schemeClr val="dk1"/>
              </a:buClr>
              <a:buSzPts val="2400"/>
              <a:buFont typeface="Arial"/>
              <a:buChar char="•"/>
            </a:pPr>
            <a:r>
              <a:rPr lang="en-US" sz="2400" dirty="0">
                <a:solidFill>
                  <a:schemeClr val="dk1"/>
                </a:solidFill>
                <a:latin typeface="Arial" panose="020B0604020202020204" pitchFamily="34" charset="0"/>
                <a:cs typeface="Arial" panose="020B0604020202020204" pitchFamily="34" charset="0"/>
              </a:rPr>
              <a:t>Stapelton et al found in 2012 that replacing cases every 3/12 vs every 6/12 decreased the risk of moderate and severe keratitis x 5.4</a:t>
            </a:r>
            <a:endParaRPr sz="1600" dirty="0">
              <a:latin typeface="Arial" panose="020B0604020202020204" pitchFamily="34" charset="0"/>
              <a:cs typeface="Arial" panose="020B0604020202020204" pitchFamily="34" charset="0"/>
            </a:endParaRPr>
          </a:p>
          <a:p>
            <a:pPr marL="257168" indent="-142871">
              <a:buClr>
                <a:schemeClr val="dk1"/>
              </a:buClr>
              <a:buSzPts val="2400"/>
            </a:pPr>
            <a:endParaRPr sz="2400" dirty="0">
              <a:solidFill>
                <a:schemeClr val="dk1"/>
              </a:solidFill>
              <a:latin typeface="Arial" panose="020B0604020202020204" pitchFamily="34" charset="0"/>
              <a:cs typeface="Arial" panose="020B0604020202020204" pitchFamily="34" charset="0"/>
            </a:endParaRPr>
          </a:p>
          <a:p>
            <a:pPr marL="257168" indent="-257168">
              <a:buClr>
                <a:schemeClr val="dk1"/>
              </a:buClr>
              <a:buSzPts val="2400"/>
              <a:buFont typeface="Arial"/>
              <a:buChar char="•"/>
            </a:pPr>
            <a:r>
              <a:rPr lang="en-US" sz="2400" dirty="0">
                <a:solidFill>
                  <a:schemeClr val="dk1"/>
                </a:solidFill>
                <a:latin typeface="Arial" panose="020B0604020202020204" pitchFamily="34" charset="0"/>
                <a:cs typeface="Arial" panose="020B0604020202020204" pitchFamily="34" charset="0"/>
              </a:rPr>
              <a:t>Lakkis et al found in 2009 that cases may develop significant contamination after 2 weeks!</a:t>
            </a:r>
            <a:endParaRPr sz="1600" dirty="0">
              <a:latin typeface="Arial" panose="020B0604020202020204" pitchFamily="34" charset="0"/>
              <a:cs typeface="Arial" panose="020B0604020202020204" pitchFamily="34" charset="0"/>
            </a:endParaRPr>
          </a:p>
          <a:p>
            <a:pPr marL="257168" indent="-142871">
              <a:buClr>
                <a:schemeClr val="dk1"/>
              </a:buClr>
              <a:buSzPts val="2400"/>
            </a:pPr>
            <a:endParaRPr sz="2400" dirty="0">
              <a:solidFill>
                <a:srgbClr val="3366FF"/>
              </a:solidFill>
              <a:latin typeface="Arial" panose="020B0604020202020204" pitchFamily="34" charset="0"/>
              <a:cs typeface="Arial" panose="020B0604020202020204" pitchFamily="34" charset="0"/>
            </a:endParaRPr>
          </a:p>
          <a:p>
            <a:pPr marL="342892" indent="-190496">
              <a:buClr>
                <a:schemeClr val="dk1"/>
              </a:buClr>
              <a:buSzPts val="3200"/>
            </a:pPr>
            <a:endParaRPr sz="3200" dirty="0">
              <a:solidFill>
                <a:srgbClr val="3366FF"/>
              </a:solidFill>
              <a:latin typeface="Arial" panose="020B0604020202020204" pitchFamily="34" charset="0"/>
              <a:cs typeface="Arial" panose="020B0604020202020204" pitchFamily="34" charset="0"/>
            </a:endParaRPr>
          </a:p>
          <a:p>
            <a:pPr marL="214308" indent="-128585">
              <a:buClr>
                <a:schemeClr val="dk1"/>
              </a:buClr>
              <a:buSzPts val="1800"/>
            </a:pPr>
            <a:endParaRPr sz="1600" dirty="0">
              <a:solidFill>
                <a:schemeClr val="dk1"/>
              </a:solidFill>
              <a:latin typeface="Arial" panose="020B0604020202020204" pitchFamily="34" charset="0"/>
              <a:cs typeface="Arial" panose="020B0604020202020204" pitchFamily="34" charset="0"/>
            </a:endParaRPr>
          </a:p>
          <a:p>
            <a:pPr marL="214308" indent="-128585">
              <a:buClr>
                <a:schemeClr val="dk1"/>
              </a:buClr>
              <a:buSzPts val="1800"/>
            </a:pPr>
            <a:endParaRPr sz="1600" dirty="0">
              <a:solidFill>
                <a:schemeClr val="dk1"/>
              </a:solidFill>
              <a:latin typeface="Arial" panose="020B0604020202020204" pitchFamily="34" charset="0"/>
              <a:cs typeface="Arial" panose="020B0604020202020204" pitchFamily="34" charset="0"/>
            </a:endParaRPr>
          </a:p>
          <a:p>
            <a:pPr marL="214308" indent="-128585">
              <a:buClr>
                <a:schemeClr val="dk1"/>
              </a:buClr>
              <a:buSzPts val="1800"/>
            </a:pPr>
            <a:endParaRPr sz="1600" dirty="0">
              <a:solidFill>
                <a:schemeClr val="dk1"/>
              </a:solidFill>
              <a:latin typeface="Arial" panose="020B0604020202020204" pitchFamily="34" charset="0"/>
              <a:cs typeface="Arial" panose="020B0604020202020204" pitchFamily="34" charset="0"/>
            </a:endParaRPr>
          </a:p>
        </p:txBody>
      </p:sp>
      <p:pic>
        <p:nvPicPr>
          <p:cNvPr id="1088" name="Google Shape;1088;p126" descr="Screen Shot 2015-10-02 at 9.54.31 pm.png"/>
          <p:cNvPicPr preferRelativeResize="0"/>
          <p:nvPr/>
        </p:nvPicPr>
        <p:blipFill rotWithShape="1">
          <a:blip r:embed="rId3">
            <a:alphaModFix/>
          </a:blip>
          <a:srcRect/>
          <a:stretch/>
        </p:blipFill>
        <p:spPr>
          <a:xfrm>
            <a:off x="611560" y="4077072"/>
            <a:ext cx="2402886" cy="1815666"/>
          </a:xfrm>
          <a:prstGeom prst="rect">
            <a:avLst/>
          </a:prstGeom>
          <a:noFill/>
          <a:ln>
            <a:noFill/>
          </a:ln>
        </p:spPr>
      </p:pic>
      <p:pic>
        <p:nvPicPr>
          <p:cNvPr id="1090" name="Google Shape;1090;p126" descr="RGP sucker fungus.jpg"/>
          <p:cNvPicPr preferRelativeResize="0"/>
          <p:nvPr/>
        </p:nvPicPr>
        <p:blipFill rotWithShape="1">
          <a:blip r:embed="rId4">
            <a:alphaModFix/>
          </a:blip>
          <a:srcRect l="16214" t="17323" r="28620" b="20996"/>
          <a:stretch/>
        </p:blipFill>
        <p:spPr>
          <a:xfrm>
            <a:off x="611560" y="528042"/>
            <a:ext cx="1852625" cy="2885591"/>
          </a:xfrm>
          <a:prstGeom prst="rect">
            <a:avLst/>
          </a:prstGeom>
          <a:noFill/>
          <a:ln>
            <a:noFill/>
          </a:ln>
        </p:spPr>
      </p:pic>
    </p:spTree>
    <p:extLst>
      <p:ext uri="{BB962C8B-B14F-4D97-AF65-F5344CB8AC3E}">
        <p14:creationId xmlns:p14="http://schemas.microsoft.com/office/powerpoint/2010/main" val="27620692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23"/>
          <p:cNvSpPr txBox="1">
            <a:spLocks noGrp="1"/>
          </p:cNvSpPr>
          <p:nvPr>
            <p:ph type="title"/>
          </p:nvPr>
        </p:nvSpPr>
        <p:spPr>
          <a:xfrm>
            <a:off x="2267744" y="764704"/>
            <a:ext cx="5184576" cy="731168"/>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sz="4000" dirty="0">
                <a:latin typeface="Arial" panose="020B0604020202020204" pitchFamily="34" charset="0"/>
                <a:cs typeface="Arial" panose="020B0604020202020204" pitchFamily="34" charset="0"/>
              </a:rPr>
              <a:t>Grading Scales</a:t>
            </a:r>
            <a:endParaRPr dirty="0">
              <a:latin typeface="Arial" panose="020B0604020202020204" pitchFamily="34" charset="0"/>
              <a:cs typeface="Arial" panose="020B0604020202020204" pitchFamily="34" charset="0"/>
            </a:endParaRPr>
          </a:p>
        </p:txBody>
      </p:sp>
      <p:sp>
        <p:nvSpPr>
          <p:cNvPr id="309" name="Google Shape;309;p23"/>
          <p:cNvSpPr txBox="1">
            <a:spLocks noGrp="1"/>
          </p:cNvSpPr>
          <p:nvPr>
            <p:ph type="body" idx="1"/>
          </p:nvPr>
        </p:nvSpPr>
        <p:spPr>
          <a:xfrm>
            <a:off x="611560" y="2122512"/>
            <a:ext cx="8134672" cy="4114800"/>
          </a:xfrm>
          <a:prstGeom prst="rect">
            <a:avLst/>
          </a:prstGeom>
          <a:noFill/>
          <a:ln>
            <a:noFill/>
          </a:ln>
        </p:spPr>
        <p:txBody>
          <a:bodyPr spcFirstLastPara="1" wrap="square" lIns="91425" tIns="45700" rIns="91425" bIns="45700" anchor="t" anchorCtr="0">
            <a:noAutofit/>
          </a:bodyPr>
          <a:lstStyle/>
          <a:p>
            <a:pPr marL="0" indent="0">
              <a:lnSpc>
                <a:spcPct val="110000"/>
              </a:lnSpc>
              <a:spcBef>
                <a:spcPts val="0"/>
              </a:spcBef>
              <a:buSzPts val="1960"/>
              <a:buNone/>
            </a:pPr>
            <a:r>
              <a:rPr lang="en-US" sz="2800" dirty="0">
                <a:latin typeface="Arial" panose="020B0604020202020204" pitchFamily="34" charset="0"/>
                <a:cs typeface="Arial" panose="020B0604020202020204" pitchFamily="34" charset="0"/>
              </a:rPr>
              <a:t>Grading scales allow monitoring of condition progression </a:t>
            </a:r>
            <a:r>
              <a:rPr lang="en-US" sz="2800" b="1" dirty="0">
                <a:solidFill>
                  <a:srgbClr val="0000FF"/>
                </a:solidFill>
                <a:latin typeface="Arial" panose="020B0604020202020204" pitchFamily="34" charset="0"/>
                <a:cs typeface="Arial" panose="020B0604020202020204" pitchFamily="34" charset="0"/>
              </a:rPr>
              <a:t>over time </a:t>
            </a:r>
            <a:r>
              <a:rPr lang="en-US" sz="2800" b="1" dirty="0">
                <a:solidFill>
                  <a:srgbClr val="FF0000"/>
                </a:solidFill>
                <a:latin typeface="Arial" panose="020B0604020202020204" pitchFamily="34" charset="0"/>
                <a:cs typeface="Arial" panose="020B0604020202020204" pitchFamily="34" charset="0"/>
              </a:rPr>
              <a:t>and between clinicians</a:t>
            </a:r>
            <a:endParaRPr dirty="0">
              <a:latin typeface="Arial" panose="020B0604020202020204" pitchFamily="34" charset="0"/>
              <a:cs typeface="Arial" panose="020B0604020202020204" pitchFamily="34" charset="0"/>
            </a:endParaRPr>
          </a:p>
          <a:p>
            <a:pPr marL="0" indent="0">
              <a:lnSpc>
                <a:spcPct val="110000"/>
              </a:lnSpc>
              <a:spcBef>
                <a:spcPts val="560"/>
              </a:spcBef>
              <a:buSzPts val="1960"/>
              <a:buNone/>
            </a:pPr>
            <a:r>
              <a:rPr lang="en-US" sz="2800" dirty="0">
                <a:latin typeface="Arial" panose="020B0604020202020204" pitchFamily="34" charset="0"/>
                <a:cs typeface="Arial" panose="020B0604020202020204" pitchFamily="34" charset="0"/>
              </a:rPr>
              <a:t>Generally 0 to 4 with 0 normal and 4 severe</a:t>
            </a:r>
            <a:endParaRPr dirty="0">
              <a:latin typeface="Arial" panose="020B0604020202020204" pitchFamily="34" charset="0"/>
              <a:cs typeface="Arial" panose="020B0604020202020204" pitchFamily="34" charset="0"/>
            </a:endParaRPr>
          </a:p>
          <a:p>
            <a:pPr marL="0" indent="0">
              <a:lnSpc>
                <a:spcPct val="110000"/>
              </a:lnSpc>
              <a:spcBef>
                <a:spcPts val="560"/>
              </a:spcBef>
              <a:buSzPts val="1960"/>
              <a:buNone/>
            </a:pPr>
            <a:r>
              <a:rPr lang="en-US" sz="2800" b="1" dirty="0">
                <a:latin typeface="Arial" panose="020B0604020202020204" pitchFamily="34" charset="0"/>
                <a:cs typeface="Arial" panose="020B0604020202020204" pitchFamily="34" charset="0"/>
              </a:rPr>
              <a:t>Score to first decimal </a:t>
            </a:r>
            <a:r>
              <a:rPr lang="en-US" sz="2800" dirty="0">
                <a:latin typeface="Arial" panose="020B0604020202020204" pitchFamily="34" charset="0"/>
                <a:cs typeface="Arial" panose="020B0604020202020204" pitchFamily="34" charset="0"/>
              </a:rPr>
              <a:t>for increased sensitivity in monitoring change</a:t>
            </a:r>
            <a:endParaRPr dirty="0">
              <a:latin typeface="Arial" panose="020B0604020202020204" pitchFamily="34" charset="0"/>
              <a:cs typeface="Arial" panose="020B0604020202020204" pitchFamily="34" charset="0"/>
            </a:endParaRPr>
          </a:p>
          <a:p>
            <a:pPr marL="0" indent="0">
              <a:lnSpc>
                <a:spcPct val="110000"/>
              </a:lnSpc>
              <a:spcBef>
                <a:spcPts val="560"/>
              </a:spcBef>
              <a:buSzPts val="1960"/>
              <a:buNone/>
            </a:pPr>
            <a:r>
              <a:rPr lang="en-US" sz="2800" dirty="0" err="1">
                <a:latin typeface="Arial" panose="020B0604020202020204" pitchFamily="34" charset="0"/>
                <a:cs typeface="Arial" panose="020B0604020202020204" pitchFamily="34" charset="0"/>
              </a:rPr>
              <a:t>eg</a:t>
            </a:r>
            <a:r>
              <a:rPr lang="en-US" sz="2800" dirty="0">
                <a:latin typeface="Arial" panose="020B0604020202020204" pitchFamily="34" charset="0"/>
                <a:cs typeface="Arial" panose="020B0604020202020204" pitchFamily="34" charset="0"/>
              </a:rPr>
              <a:t> GPC Efron Gr 2.3</a:t>
            </a:r>
            <a:endParaRP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3842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E51F2-0B43-403B-630F-279AE718B48A}"/>
            </a:ext>
          </a:extLst>
        </p:cNvPr>
        <p:cNvGrpSpPr/>
        <p:nvPr/>
      </p:nvGrpSpPr>
      <p:grpSpPr>
        <a:xfrm>
          <a:off x="0" y="0"/>
          <a:ext cx="0" cy="0"/>
          <a:chOff x="0" y="0"/>
          <a:chExt cx="0" cy="0"/>
        </a:xfrm>
      </p:grpSpPr>
      <p:pic>
        <p:nvPicPr>
          <p:cNvPr id="78850" name="Picture 2">
            <a:extLst>
              <a:ext uri="{FF2B5EF4-FFF2-40B4-BE49-F238E27FC236}">
                <a16:creationId xmlns:a16="http://schemas.microsoft.com/office/drawing/2014/main" id="{7C7D575F-D17C-FB91-8957-354CB0133C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16832"/>
            <a:ext cx="9144000" cy="494116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627C4711-0558-04DA-761E-72FBB8EF01E0}"/>
              </a:ext>
            </a:extLst>
          </p:cNvPr>
          <p:cNvSpPr>
            <a:spLocks noGrp="1"/>
          </p:cNvSpPr>
          <p:nvPr>
            <p:ph type="title"/>
          </p:nvPr>
        </p:nvSpPr>
        <p:spPr>
          <a:xfrm>
            <a:off x="549275" y="107576"/>
            <a:ext cx="8042276" cy="1336956"/>
          </a:xfrm>
        </p:spPr>
        <p:txBody>
          <a:bodyPr/>
          <a:lstStyle/>
          <a:p>
            <a:r>
              <a:rPr lang="en-AU" strike="sngStrike" dirty="0">
                <a:solidFill>
                  <a:schemeClr val="tx1"/>
                </a:solidFill>
                <a:latin typeface="Arial" panose="020B0604020202020204" pitchFamily="34" charset="0"/>
                <a:cs typeface="Arial" panose="020B0604020202020204" pitchFamily="34" charset="0"/>
              </a:rPr>
              <a:t>Are you interested in CL?</a:t>
            </a:r>
          </a:p>
        </p:txBody>
      </p:sp>
    </p:spTree>
    <p:extLst>
      <p:ext uri="{BB962C8B-B14F-4D97-AF65-F5344CB8AC3E}">
        <p14:creationId xmlns:p14="http://schemas.microsoft.com/office/powerpoint/2010/main" val="9568688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pic>
        <p:nvPicPr>
          <p:cNvPr id="314" name="Google Shape;314;p24" descr="efron2.png"/>
          <p:cNvPicPr preferRelativeResize="0"/>
          <p:nvPr/>
        </p:nvPicPr>
        <p:blipFill rotWithShape="1">
          <a:blip r:embed="rId3">
            <a:alphaModFix/>
          </a:blip>
          <a:srcRect/>
          <a:stretch/>
        </p:blipFill>
        <p:spPr>
          <a:xfrm>
            <a:off x="4345182" y="18577"/>
            <a:ext cx="4804141" cy="6858000"/>
          </a:xfrm>
          <a:prstGeom prst="rect">
            <a:avLst/>
          </a:prstGeom>
          <a:noFill/>
          <a:ln>
            <a:noFill/>
          </a:ln>
        </p:spPr>
      </p:pic>
      <p:pic>
        <p:nvPicPr>
          <p:cNvPr id="315" name="Google Shape;315;p24" descr="efron.jpg"/>
          <p:cNvPicPr preferRelativeResize="0"/>
          <p:nvPr/>
        </p:nvPicPr>
        <p:blipFill rotWithShape="1">
          <a:blip r:embed="rId4">
            <a:alphaModFix/>
          </a:blip>
          <a:srcRect/>
          <a:stretch/>
        </p:blipFill>
        <p:spPr>
          <a:xfrm>
            <a:off x="1" y="0"/>
            <a:ext cx="4716016" cy="6858000"/>
          </a:xfrm>
          <a:prstGeom prst="rect">
            <a:avLst/>
          </a:prstGeom>
          <a:noFill/>
          <a:ln>
            <a:noFill/>
          </a:ln>
        </p:spPr>
      </p:pic>
    </p:spTree>
    <p:extLst>
      <p:ext uri="{BB962C8B-B14F-4D97-AF65-F5344CB8AC3E}">
        <p14:creationId xmlns:p14="http://schemas.microsoft.com/office/powerpoint/2010/main" val="16291313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42"/>
          <p:cNvPicPr preferRelativeResize="0"/>
          <p:nvPr/>
        </p:nvPicPr>
        <p:blipFill rotWithShape="1">
          <a:blip r:embed="rId3">
            <a:alphaModFix/>
          </a:blip>
          <a:srcRect l="60599" r="-19164"/>
          <a:stretch/>
        </p:blipFill>
        <p:spPr>
          <a:xfrm>
            <a:off x="1619672" y="3824114"/>
            <a:ext cx="8802000" cy="3033886"/>
          </a:xfrm>
          <a:prstGeom prst="rect">
            <a:avLst/>
          </a:prstGeom>
          <a:noFill/>
          <a:ln>
            <a:noFill/>
          </a:ln>
        </p:spPr>
      </p:pic>
      <p:sp>
        <p:nvSpPr>
          <p:cNvPr id="505" name="Google Shape;505;p42"/>
          <p:cNvSpPr/>
          <p:nvPr/>
        </p:nvSpPr>
        <p:spPr>
          <a:xfrm>
            <a:off x="0" y="2204864"/>
            <a:ext cx="1043608" cy="1584176"/>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506" name="Google Shape;506;p42"/>
          <p:cNvPicPr preferRelativeResize="0"/>
          <p:nvPr/>
        </p:nvPicPr>
        <p:blipFill rotWithShape="1">
          <a:blip r:embed="rId3">
            <a:alphaModFix/>
          </a:blip>
          <a:srcRect l="2" r="39748"/>
          <a:stretch/>
        </p:blipFill>
        <p:spPr>
          <a:xfrm>
            <a:off x="-36512" y="-2381"/>
            <a:ext cx="9180512" cy="3033886"/>
          </a:xfrm>
          <a:prstGeom prst="rect">
            <a:avLst/>
          </a:prstGeom>
          <a:noFill/>
          <a:ln>
            <a:noFill/>
          </a:ln>
        </p:spPr>
      </p:pic>
      <p:sp>
        <p:nvSpPr>
          <p:cNvPr id="507" name="Google Shape;507;p42"/>
          <p:cNvSpPr/>
          <p:nvPr/>
        </p:nvSpPr>
        <p:spPr>
          <a:xfrm>
            <a:off x="2843808" y="-99392"/>
            <a:ext cx="3456384" cy="3384376"/>
          </a:xfrm>
          <a:prstGeom prst="donut">
            <a:avLst>
              <a:gd name="adj" fmla="val 2757"/>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508" name="Google Shape;508;p42"/>
          <p:cNvSpPr txBox="1"/>
          <p:nvPr/>
        </p:nvSpPr>
        <p:spPr>
          <a:xfrm>
            <a:off x="395536" y="1906488"/>
            <a:ext cx="8681764" cy="4114800"/>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2"/>
              </a:buClr>
              <a:buSzPts val="2240"/>
              <a:buFont typeface="Noto Sans Symbols"/>
              <a:buNone/>
            </a:pPr>
            <a:endParaRPr sz="3200">
              <a:solidFill>
                <a:schemeClr val="dk1"/>
              </a:solidFill>
              <a:latin typeface="Verdana"/>
              <a:ea typeface="Verdana"/>
              <a:cs typeface="Verdana"/>
              <a:sym typeface="Verdana"/>
            </a:endParaRPr>
          </a:p>
          <a:p>
            <a:pPr marL="342900" marR="0" lvl="0" indent="-342900" algn="l" rtl="0">
              <a:spcBef>
                <a:spcPts val="640"/>
              </a:spcBef>
              <a:spcAft>
                <a:spcPts val="0"/>
              </a:spcAft>
              <a:buClr>
                <a:schemeClr val="dk2"/>
              </a:buClr>
              <a:buSzPts val="2240"/>
              <a:buFont typeface="Noto Sans Symbols"/>
              <a:buNone/>
            </a:pPr>
            <a:endParaRPr sz="3200">
              <a:solidFill>
                <a:schemeClr val="dk1"/>
              </a:solidFill>
              <a:latin typeface="Verdana"/>
              <a:ea typeface="Verdana"/>
              <a:cs typeface="Verdana"/>
              <a:sym typeface="Verdana"/>
            </a:endParaRPr>
          </a:p>
          <a:p>
            <a:pPr marL="342900" marR="0" lvl="0" indent="-342900" algn="ctr" rtl="0">
              <a:spcBef>
                <a:spcPts val="640"/>
              </a:spcBef>
              <a:spcAft>
                <a:spcPts val="0"/>
              </a:spcAft>
              <a:buClr>
                <a:schemeClr val="dk2"/>
              </a:buClr>
              <a:buSzPts val="2240"/>
              <a:buFont typeface="Noto Sans Symbols"/>
              <a:buNone/>
            </a:pPr>
            <a:r>
              <a:rPr lang="en-US" sz="3200">
                <a:solidFill>
                  <a:schemeClr val="dk1"/>
                </a:solidFill>
                <a:latin typeface="Verdana"/>
                <a:ea typeface="Verdana"/>
                <a:cs typeface="Verdana"/>
                <a:sym typeface="Verdana"/>
              </a:rPr>
              <a:t>Efron progression scale for Corneal Ulcer</a:t>
            </a:r>
            <a:endParaRPr sz="3200">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293150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43"/>
          <p:cNvPicPr preferRelativeResize="0"/>
          <p:nvPr/>
        </p:nvPicPr>
        <p:blipFill rotWithShape="1">
          <a:blip r:embed="rId3">
            <a:alphaModFix/>
          </a:blip>
          <a:srcRect t="4868" b="3619"/>
          <a:stretch/>
        </p:blipFill>
        <p:spPr>
          <a:xfrm>
            <a:off x="-5804" y="0"/>
            <a:ext cx="9258324" cy="7029400"/>
          </a:xfrm>
          <a:prstGeom prst="rect">
            <a:avLst/>
          </a:prstGeom>
          <a:noFill/>
          <a:ln>
            <a:noFill/>
          </a:ln>
        </p:spPr>
      </p:pic>
      <p:sp>
        <p:nvSpPr>
          <p:cNvPr id="515" name="Google Shape;515;p43"/>
          <p:cNvSpPr txBox="1"/>
          <p:nvPr/>
        </p:nvSpPr>
        <p:spPr>
          <a:xfrm>
            <a:off x="0" y="5141510"/>
            <a:ext cx="9252520" cy="1815882"/>
          </a:xfrm>
          <a:prstGeom prst="rect">
            <a:avLst/>
          </a:prstGeom>
          <a:solidFill>
            <a:srgbClr val="FFFFFF"/>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If this is not in your comfort zone: REFER!</a:t>
            </a:r>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If you are planning to initiate treatment – </a:t>
            </a:r>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go all in / don’t dabble with AB’s:</a:t>
            </a:r>
            <a:endParaRPr/>
          </a:p>
          <a:p>
            <a:pPr marL="0" marR="0" lvl="0" indent="0" algn="ctr" rtl="0">
              <a:spcBef>
                <a:spcPts val="0"/>
              </a:spcBef>
              <a:spcAft>
                <a:spcPts val="0"/>
              </a:spcAft>
              <a:buNone/>
            </a:pPr>
            <a:r>
              <a:rPr lang="en-US" sz="2800">
                <a:solidFill>
                  <a:schemeClr val="dk1"/>
                </a:solidFill>
                <a:latin typeface="Calibri"/>
                <a:ea typeface="Calibri"/>
                <a:cs typeface="Calibri"/>
                <a:sym typeface="Calibri"/>
              </a:rPr>
              <a:t>Loading dose then Q1H, give AH no, rev next day</a:t>
            </a:r>
            <a:endParaRPr/>
          </a:p>
        </p:txBody>
      </p:sp>
      <p:sp>
        <p:nvSpPr>
          <p:cNvPr id="516" name="Google Shape;516;p43"/>
          <p:cNvSpPr txBox="1"/>
          <p:nvPr/>
        </p:nvSpPr>
        <p:spPr>
          <a:xfrm>
            <a:off x="4427984" y="44624"/>
            <a:ext cx="755135" cy="15696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9600" b="1">
                <a:solidFill>
                  <a:schemeClr val="lt1"/>
                </a:solidFill>
                <a:latin typeface="Calibri"/>
                <a:ea typeface="Calibri"/>
                <a:cs typeface="Calibri"/>
                <a:sym typeface="Calibri"/>
              </a:rPr>
              <a:t>?</a:t>
            </a:r>
            <a:endParaRPr/>
          </a:p>
        </p:txBody>
      </p:sp>
    </p:spTree>
    <p:extLst>
      <p:ext uri="{BB962C8B-B14F-4D97-AF65-F5344CB8AC3E}">
        <p14:creationId xmlns:p14="http://schemas.microsoft.com/office/powerpoint/2010/main" val="8659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Google Shape;1100;p128"/>
          <p:cNvSpPr txBox="1">
            <a:spLocks noGrp="1"/>
          </p:cNvSpPr>
          <p:nvPr>
            <p:ph type="title"/>
          </p:nvPr>
        </p:nvSpPr>
        <p:spPr>
          <a:xfrm>
            <a:off x="335902" y="998730"/>
            <a:ext cx="8434874" cy="857250"/>
          </a:xfrm>
          <a:prstGeom prst="rect">
            <a:avLst/>
          </a:prstGeom>
          <a:solidFill>
            <a:schemeClr val="bg1"/>
          </a:solidFill>
          <a:ln>
            <a:noFill/>
          </a:ln>
        </p:spPr>
        <p:txBody>
          <a:bodyPr spcFirstLastPara="1" vert="horz" wrap="square" lIns="68569" tIns="34275" rIns="68569" bIns="34275" rtlCol="0" anchor="b" anchorCtr="0">
            <a:noAutofit/>
          </a:bodyPr>
          <a:lstStyle/>
          <a:p>
            <a:pPr algn="ctr" rtl="0">
              <a:buClr>
                <a:schemeClr val="dk2"/>
              </a:buClr>
              <a:buSzPts val="3600"/>
            </a:pPr>
            <a:r>
              <a:rPr lang="en-US" dirty="0"/>
              <a:t>Prevention is the best cure !</a:t>
            </a:r>
            <a:endParaRPr dirty="0"/>
          </a:p>
        </p:txBody>
      </p:sp>
      <p:sp>
        <p:nvSpPr>
          <p:cNvPr id="1101" name="Google Shape;1101;p128"/>
          <p:cNvSpPr txBox="1"/>
          <p:nvPr/>
        </p:nvSpPr>
        <p:spPr>
          <a:xfrm>
            <a:off x="643813" y="2278965"/>
            <a:ext cx="7987004" cy="3408595"/>
          </a:xfrm>
          <a:prstGeom prst="rect">
            <a:avLst/>
          </a:prstGeom>
          <a:noFill/>
          <a:ln>
            <a:noFill/>
          </a:ln>
        </p:spPr>
        <p:txBody>
          <a:bodyPr spcFirstLastPara="1" wrap="square" lIns="68569" tIns="34275" rIns="68569" bIns="34275" anchor="t" anchorCtr="0">
            <a:spAutoFit/>
          </a:bodyPr>
          <a:lstStyle/>
          <a:p>
            <a:r>
              <a:rPr lang="en-US" dirty="0">
                <a:solidFill>
                  <a:schemeClr val="dk1"/>
                </a:solidFill>
                <a:latin typeface="Arial" panose="020B0604020202020204" pitchFamily="34" charset="0"/>
                <a:cs typeface="Arial" panose="020B0604020202020204" pitchFamily="34" charset="0"/>
              </a:rPr>
              <a:t>Regular aftercares: Evert lids, </a:t>
            </a:r>
            <a:r>
              <a:rPr lang="en-US" dirty="0" err="1">
                <a:solidFill>
                  <a:schemeClr val="dk1"/>
                </a:solidFill>
                <a:latin typeface="Arial" panose="020B0604020202020204" pitchFamily="34" charset="0"/>
                <a:cs typeface="Arial" panose="020B0604020202020204" pitchFamily="34" charset="0"/>
              </a:rPr>
              <a:t>NaFl</a:t>
            </a:r>
            <a:r>
              <a:rPr lang="en-US" dirty="0">
                <a:solidFill>
                  <a:schemeClr val="dk1"/>
                </a:solidFill>
                <a:latin typeface="Arial" panose="020B0604020202020204" pitchFamily="34" charset="0"/>
                <a:cs typeface="Arial" panose="020B0604020202020204" pitchFamily="34" charset="0"/>
              </a:rPr>
              <a:t> a must!</a:t>
            </a:r>
            <a:endParaRPr sz="1350" dirty="0">
              <a:latin typeface="Arial" panose="020B0604020202020204" pitchFamily="34" charset="0"/>
              <a:cs typeface="Arial" panose="020B0604020202020204" pitchFamily="34" charset="0"/>
            </a:endParaRPr>
          </a:p>
          <a:p>
            <a:r>
              <a:rPr lang="en-US" dirty="0">
                <a:solidFill>
                  <a:schemeClr val="dk1"/>
                </a:solidFill>
                <a:latin typeface="Arial" panose="020B0604020202020204" pitchFamily="34" charset="0"/>
                <a:cs typeface="Arial" panose="020B0604020202020204" pitchFamily="34" charset="0"/>
              </a:rPr>
              <a:t>Advise patients not to ‘soldier on’ when they are experiencing problems. </a:t>
            </a:r>
            <a:endParaRPr sz="1350" dirty="0">
              <a:latin typeface="Arial" panose="020B0604020202020204" pitchFamily="34" charset="0"/>
              <a:cs typeface="Arial" panose="020B0604020202020204" pitchFamily="34" charset="0"/>
            </a:endParaRPr>
          </a:p>
          <a:p>
            <a:endParaRPr sz="1350" dirty="0">
              <a:solidFill>
                <a:schemeClr val="dk1"/>
              </a:solidFill>
              <a:latin typeface="Arial" panose="020B0604020202020204" pitchFamily="34" charset="0"/>
              <a:cs typeface="Arial" panose="020B0604020202020204" pitchFamily="34" charset="0"/>
            </a:endParaRPr>
          </a:p>
          <a:p>
            <a:r>
              <a:rPr lang="en-US" sz="2100" dirty="0">
                <a:solidFill>
                  <a:schemeClr val="dk1"/>
                </a:solidFill>
                <a:latin typeface="Arial" panose="020B0604020202020204" pitchFamily="34" charset="0"/>
                <a:cs typeface="Arial" panose="020B0604020202020204" pitchFamily="34" charset="0"/>
              </a:rPr>
              <a:t>Daily self checks: </a:t>
            </a:r>
          </a:p>
          <a:p>
            <a:endParaRPr lang="en-US" sz="2100" dirty="0">
              <a:solidFill>
                <a:schemeClr val="dk1"/>
              </a:solidFill>
              <a:latin typeface="Arial" panose="020B0604020202020204" pitchFamily="34" charset="0"/>
              <a:cs typeface="Arial" panose="020B0604020202020204" pitchFamily="34" charset="0"/>
            </a:endParaRPr>
          </a:p>
          <a:p>
            <a:r>
              <a:rPr lang="en-US" sz="2100" dirty="0">
                <a:solidFill>
                  <a:schemeClr val="dk1"/>
                </a:solidFill>
                <a:latin typeface="Arial" panose="020B0604020202020204" pitchFamily="34" charset="0"/>
                <a:cs typeface="Arial" panose="020B0604020202020204" pitchFamily="34" charset="0"/>
              </a:rPr>
              <a:t> </a:t>
            </a:r>
            <a:r>
              <a:rPr lang="en-US" sz="2800" dirty="0">
                <a:solidFill>
                  <a:schemeClr val="dk1"/>
                </a:solidFill>
                <a:latin typeface="Arial" panose="020B0604020202020204" pitchFamily="34" charset="0"/>
                <a:cs typeface="Arial" panose="020B0604020202020204" pitchFamily="34" charset="0"/>
              </a:rPr>
              <a:t>Do my eyes …  </a:t>
            </a:r>
            <a:r>
              <a:rPr lang="en-US" sz="3200" dirty="0">
                <a:solidFill>
                  <a:srgbClr val="FF0000"/>
                </a:solidFill>
                <a:latin typeface="Arial" panose="020B0604020202020204" pitchFamily="34" charset="0"/>
                <a:cs typeface="Arial" panose="020B0604020202020204" pitchFamily="34" charset="0"/>
              </a:rPr>
              <a:t>Look</a:t>
            </a:r>
            <a:r>
              <a:rPr lang="en-US" sz="3200" dirty="0">
                <a:solidFill>
                  <a:schemeClr val="accent6"/>
                </a:solidFill>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Good,</a:t>
            </a:r>
            <a:r>
              <a:rPr lang="en-US" sz="3200" dirty="0">
                <a:solidFill>
                  <a:schemeClr val="accent6"/>
                </a:solidFill>
                <a:latin typeface="Arial" panose="020B0604020202020204" pitchFamily="34" charset="0"/>
                <a:cs typeface="Arial" panose="020B0604020202020204" pitchFamily="34" charset="0"/>
              </a:rPr>
              <a:t> </a:t>
            </a:r>
            <a:r>
              <a:rPr lang="en-US" sz="3200" dirty="0">
                <a:solidFill>
                  <a:srgbClr val="FF0000"/>
                </a:solidFill>
                <a:latin typeface="Arial" panose="020B0604020202020204" pitchFamily="34" charset="0"/>
                <a:cs typeface="Arial" panose="020B0604020202020204" pitchFamily="34" charset="0"/>
              </a:rPr>
              <a:t>Feel</a:t>
            </a:r>
            <a:r>
              <a:rPr lang="en-US" sz="3200" dirty="0">
                <a:solidFill>
                  <a:schemeClr val="accent6"/>
                </a:solidFill>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Good,</a:t>
            </a:r>
            <a:r>
              <a:rPr lang="en-US" sz="3200" dirty="0">
                <a:solidFill>
                  <a:schemeClr val="accent6"/>
                </a:solidFill>
                <a:latin typeface="Arial" panose="020B0604020202020204" pitchFamily="34" charset="0"/>
                <a:cs typeface="Arial" panose="020B0604020202020204" pitchFamily="34" charset="0"/>
              </a:rPr>
              <a:t> </a:t>
            </a:r>
            <a:r>
              <a:rPr lang="en-US" sz="3200" dirty="0">
                <a:solidFill>
                  <a:srgbClr val="FF0000"/>
                </a:solidFill>
                <a:latin typeface="Arial" panose="020B0604020202020204" pitchFamily="34" charset="0"/>
                <a:cs typeface="Arial" panose="020B0604020202020204" pitchFamily="34" charset="0"/>
              </a:rPr>
              <a:t>See</a:t>
            </a:r>
            <a:r>
              <a:rPr lang="en-US" sz="3200" dirty="0">
                <a:solidFill>
                  <a:schemeClr val="accent6"/>
                </a:solidFill>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Good</a:t>
            </a:r>
            <a:endParaRPr sz="1600" dirty="0">
              <a:latin typeface="Arial" panose="020B0604020202020204" pitchFamily="34" charset="0"/>
              <a:cs typeface="Arial" panose="020B0604020202020204" pitchFamily="34" charset="0"/>
            </a:endParaRPr>
          </a:p>
          <a:p>
            <a:endParaRPr sz="2400" dirty="0">
              <a:solidFill>
                <a:schemeClr val="accent6"/>
              </a:solidFill>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If not, remove CL and return ASAP!</a:t>
            </a:r>
            <a:endParaRPr sz="1350" dirty="0">
              <a:latin typeface="Arial" panose="020B0604020202020204" pitchFamily="34" charset="0"/>
              <a:cs typeface="Arial" panose="020B0604020202020204" pitchFamily="34" charset="0"/>
            </a:endParaRPr>
          </a:p>
          <a:p>
            <a:endParaRPr sz="1350" dirty="0">
              <a:solidFill>
                <a:schemeClr val="dk1"/>
              </a:solidFill>
              <a:latin typeface="Arial" panose="020B0604020202020204" pitchFamily="34" charset="0"/>
              <a:cs typeface="Arial" panose="020B0604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0229"/>
          <p:cNvPicPr>
            <a:picLocks noChangeAspect="1" noChangeArrowheads="1"/>
          </p:cNvPicPr>
          <p:nvPr/>
        </p:nvPicPr>
        <p:blipFill>
          <a:blip r:embed="rId2">
            <a:lum bright="-6000"/>
          </a:blip>
          <a:srcRect l="12589" t="8749" r="10112" b="3751"/>
          <a:stretch>
            <a:fillRect/>
          </a:stretch>
        </p:blipFill>
        <p:spPr bwMode="auto">
          <a:xfrm>
            <a:off x="0" y="0"/>
            <a:ext cx="9144000" cy="6858000"/>
          </a:xfrm>
          <a:prstGeom prst="rect">
            <a:avLst/>
          </a:prstGeom>
          <a:noFill/>
          <a:ln w="9525">
            <a:noFill/>
            <a:miter lim="800000"/>
            <a:headEnd/>
            <a:tailEnd/>
          </a:ln>
        </p:spPr>
      </p:pic>
      <p:sp>
        <p:nvSpPr>
          <p:cNvPr id="144387" name="TextBox 1"/>
          <p:cNvSpPr txBox="1">
            <a:spLocks noChangeArrowheads="1"/>
          </p:cNvSpPr>
          <p:nvPr/>
        </p:nvSpPr>
        <p:spPr bwMode="auto">
          <a:xfrm>
            <a:off x="549341" y="1754981"/>
            <a:ext cx="1995547" cy="923330"/>
          </a:xfrm>
          <a:prstGeom prst="rect">
            <a:avLst/>
          </a:prstGeom>
          <a:solidFill>
            <a:schemeClr val="bg1"/>
          </a:solidFill>
          <a:ln w="9525">
            <a:noFill/>
            <a:miter lim="800000"/>
            <a:headEnd/>
            <a:tailEnd/>
          </a:ln>
        </p:spPr>
        <p:txBody>
          <a:bodyPr wrap="none">
            <a:spAutoFit/>
          </a:bodyPr>
          <a:lstStyle/>
          <a:p>
            <a:pPr algn="ctr" defTabSz="685783"/>
            <a:r>
              <a:rPr lang="en-US" sz="2700" dirty="0">
                <a:solidFill>
                  <a:srgbClr val="FF0000"/>
                </a:solidFill>
                <a:latin typeface="Calibri" pitchFamily="34" charset="0"/>
              </a:rPr>
              <a:t>Sodium </a:t>
            </a:r>
          </a:p>
          <a:p>
            <a:pPr algn="ctr" defTabSz="685783"/>
            <a:r>
              <a:rPr lang="en-US" sz="2700" dirty="0">
                <a:solidFill>
                  <a:srgbClr val="FF0000"/>
                </a:solidFill>
                <a:latin typeface="Calibri" pitchFamily="34" charset="0"/>
              </a:rPr>
              <a:t>Hypochlorite</a:t>
            </a:r>
          </a:p>
        </p:txBody>
      </p:sp>
      <p:sp>
        <p:nvSpPr>
          <p:cNvPr id="4" name="TextBox 3"/>
          <p:cNvSpPr txBox="1"/>
          <p:nvPr/>
        </p:nvSpPr>
        <p:spPr>
          <a:xfrm>
            <a:off x="6627524" y="1754981"/>
            <a:ext cx="1702775" cy="923330"/>
          </a:xfrm>
          <a:prstGeom prst="rect">
            <a:avLst/>
          </a:prstGeom>
          <a:solidFill>
            <a:schemeClr val="bg1"/>
          </a:solidFill>
        </p:spPr>
        <p:txBody>
          <a:bodyPr wrap="none">
            <a:spAutoFit/>
          </a:bodyPr>
          <a:lstStyle/>
          <a:p>
            <a:pPr algn="ctr" defTabSz="685783">
              <a:defRPr/>
            </a:pPr>
            <a:r>
              <a:rPr lang="en-US" sz="2700" dirty="0">
                <a:solidFill>
                  <a:schemeClr val="accent1">
                    <a:lumMod val="50000"/>
                  </a:schemeClr>
                </a:solidFill>
                <a:latin typeface="Calibri" pitchFamily="34" charset="0"/>
              </a:rPr>
              <a:t>Potassium </a:t>
            </a:r>
          </a:p>
          <a:p>
            <a:pPr algn="ctr" defTabSz="685783">
              <a:defRPr/>
            </a:pPr>
            <a:r>
              <a:rPr lang="en-US" sz="2700" dirty="0">
                <a:solidFill>
                  <a:schemeClr val="accent1">
                    <a:lumMod val="50000"/>
                  </a:schemeClr>
                </a:solidFill>
                <a:latin typeface="Calibri" pitchFamily="34" charset="0"/>
              </a:rPr>
              <a:t>Bromide</a:t>
            </a:r>
          </a:p>
        </p:txBody>
      </p:sp>
      <p:sp>
        <p:nvSpPr>
          <p:cNvPr id="5" name="Bent Arrow 4"/>
          <p:cNvSpPr/>
          <p:nvPr/>
        </p:nvSpPr>
        <p:spPr bwMode="auto">
          <a:xfrm rot="5400000">
            <a:off x="3276006" y="1700808"/>
            <a:ext cx="1079897" cy="1188244"/>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685783" eaLnBrk="0">
              <a:defRPr/>
            </a:pPr>
            <a:endParaRPr lang="en-US" sz="1350">
              <a:latin typeface="Calibri" pitchFamily="34" charset="0"/>
            </a:endParaRPr>
          </a:p>
        </p:txBody>
      </p:sp>
      <p:sp>
        <p:nvSpPr>
          <p:cNvPr id="7" name="Bent Arrow 6"/>
          <p:cNvSpPr/>
          <p:nvPr/>
        </p:nvSpPr>
        <p:spPr bwMode="auto">
          <a:xfrm rot="5400000" flipV="1">
            <a:off x="4733927" y="1754983"/>
            <a:ext cx="1079897" cy="1079897"/>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685783" eaLnBrk="0">
              <a:defRPr/>
            </a:pPr>
            <a:endParaRPr lang="en-US" sz="1350">
              <a:latin typeface="Calibri" pitchFamily="34" charset="0"/>
            </a:endParaRPr>
          </a:p>
        </p:txBody>
      </p:sp>
    </p:spTree>
    <p:extLst>
      <p:ext uri="{BB962C8B-B14F-4D97-AF65-F5344CB8AC3E}">
        <p14:creationId xmlns:p14="http://schemas.microsoft.com/office/powerpoint/2010/main" val="284592094"/>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89D44-433A-EB8A-4788-DE7491E59BAE}"/>
              </a:ext>
            </a:extLst>
          </p:cNvPr>
          <p:cNvSpPr>
            <a:spLocks noGrp="1"/>
          </p:cNvSpPr>
          <p:nvPr>
            <p:ph type="title"/>
          </p:nvPr>
        </p:nvSpPr>
        <p:spPr/>
        <p:txBody>
          <a:bodyPr/>
          <a:lstStyle/>
          <a:p>
            <a:endParaRPr lang="en-AU"/>
          </a:p>
        </p:txBody>
      </p:sp>
      <p:sp>
        <p:nvSpPr>
          <p:cNvPr id="3" name="Text Placeholder 2">
            <a:extLst>
              <a:ext uri="{FF2B5EF4-FFF2-40B4-BE49-F238E27FC236}">
                <a16:creationId xmlns:a16="http://schemas.microsoft.com/office/drawing/2014/main" id="{47195406-C891-72C0-1820-7E35FF30F3C1}"/>
              </a:ext>
            </a:extLst>
          </p:cNvPr>
          <p:cNvSpPr>
            <a:spLocks noGrp="1"/>
          </p:cNvSpPr>
          <p:nvPr>
            <p:ph type="body" idx="1"/>
          </p:nvPr>
        </p:nvSpPr>
        <p:spPr/>
        <p:txBody>
          <a:bodyPr/>
          <a:lstStyle/>
          <a:p>
            <a:endParaRPr lang="en-AU"/>
          </a:p>
        </p:txBody>
      </p:sp>
      <p:pic>
        <p:nvPicPr>
          <p:cNvPr id="4" name="Picture 2" descr="0033">
            <a:extLst>
              <a:ext uri="{FF2B5EF4-FFF2-40B4-BE49-F238E27FC236}">
                <a16:creationId xmlns:a16="http://schemas.microsoft.com/office/drawing/2014/main" id="{8ADEAD56-1C71-AD9C-5BD5-A65DFC95DBAE}"/>
              </a:ext>
            </a:extLst>
          </p:cNvPr>
          <p:cNvPicPr>
            <a:picLocks noChangeAspect="1" noChangeArrowheads="1"/>
          </p:cNvPicPr>
          <p:nvPr/>
        </p:nvPicPr>
        <p:blipFill>
          <a:blip r:embed="rId2">
            <a:lum bright="12000"/>
          </a:blip>
          <a:srcRect l="-2100" t="27501" r="-720" b="8749"/>
          <a:stretch>
            <a:fillRect/>
          </a:stretch>
        </p:blipFill>
        <p:spPr bwMode="auto">
          <a:xfrm>
            <a:off x="-131973" y="0"/>
            <a:ext cx="6938963" cy="3409950"/>
          </a:xfrm>
          <a:prstGeom prst="rect">
            <a:avLst/>
          </a:prstGeom>
          <a:noFill/>
          <a:ln w="9525">
            <a:solidFill>
              <a:schemeClr val="bg1"/>
            </a:solidFill>
            <a:miter lim="800000"/>
            <a:headEnd/>
            <a:tailEnd/>
          </a:ln>
        </p:spPr>
      </p:pic>
      <p:pic>
        <p:nvPicPr>
          <p:cNvPr id="5" name="Picture 3" descr="0215">
            <a:extLst>
              <a:ext uri="{FF2B5EF4-FFF2-40B4-BE49-F238E27FC236}">
                <a16:creationId xmlns:a16="http://schemas.microsoft.com/office/drawing/2014/main" id="{DAEC6386-7662-8F0D-E41C-488ED63E2C43}"/>
              </a:ext>
            </a:extLst>
          </p:cNvPr>
          <p:cNvPicPr>
            <a:picLocks noChangeAspect="1" noChangeArrowheads="1"/>
          </p:cNvPicPr>
          <p:nvPr/>
        </p:nvPicPr>
        <p:blipFill>
          <a:blip r:embed="rId3">
            <a:lum bright="12000"/>
          </a:blip>
          <a:srcRect l="25081" t="38750" r="23169" b="28751"/>
          <a:stretch>
            <a:fillRect/>
          </a:stretch>
        </p:blipFill>
        <p:spPr bwMode="auto">
          <a:xfrm>
            <a:off x="0" y="3384946"/>
            <a:ext cx="6589726" cy="3473054"/>
          </a:xfrm>
          <a:prstGeom prst="rect">
            <a:avLst/>
          </a:prstGeom>
          <a:noFill/>
          <a:ln w="9525">
            <a:solidFill>
              <a:schemeClr val="bg1"/>
            </a:solidFill>
            <a:miter lim="800000"/>
            <a:headEnd/>
            <a:tailEnd/>
          </a:ln>
        </p:spPr>
      </p:pic>
      <p:pic>
        <p:nvPicPr>
          <p:cNvPr id="6" name="Picture 5" descr="rgp pr dep edge">
            <a:extLst>
              <a:ext uri="{FF2B5EF4-FFF2-40B4-BE49-F238E27FC236}">
                <a16:creationId xmlns:a16="http://schemas.microsoft.com/office/drawing/2014/main" id="{627A8B1E-830C-6288-2E09-AEA792BD32A9}"/>
              </a:ext>
            </a:extLst>
          </p:cNvPr>
          <p:cNvPicPr>
            <a:picLocks noChangeAspect="1" noChangeArrowheads="1"/>
          </p:cNvPicPr>
          <p:nvPr/>
        </p:nvPicPr>
        <p:blipFill>
          <a:blip r:embed="rId4"/>
          <a:srcRect/>
          <a:stretch>
            <a:fillRect/>
          </a:stretch>
        </p:blipFill>
        <p:spPr bwMode="auto">
          <a:xfrm>
            <a:off x="6588224" y="0"/>
            <a:ext cx="2755210" cy="2204864"/>
          </a:xfrm>
          <a:prstGeom prst="rect">
            <a:avLst/>
          </a:prstGeom>
          <a:noFill/>
          <a:ln w="9525">
            <a:noFill/>
            <a:miter lim="800000"/>
            <a:headEnd/>
            <a:tailEnd/>
          </a:ln>
        </p:spPr>
      </p:pic>
      <p:pic>
        <p:nvPicPr>
          <p:cNvPr id="7" name="Picture 6" descr="rgp pr dep cent">
            <a:extLst>
              <a:ext uri="{FF2B5EF4-FFF2-40B4-BE49-F238E27FC236}">
                <a16:creationId xmlns:a16="http://schemas.microsoft.com/office/drawing/2014/main" id="{F2E3508C-7892-BDE9-6717-7B80C6600E32}"/>
              </a:ext>
            </a:extLst>
          </p:cNvPr>
          <p:cNvPicPr>
            <a:picLocks noChangeAspect="1" noChangeArrowheads="1"/>
          </p:cNvPicPr>
          <p:nvPr/>
        </p:nvPicPr>
        <p:blipFill>
          <a:blip r:embed="rId5"/>
          <a:srcRect/>
          <a:stretch>
            <a:fillRect/>
          </a:stretch>
        </p:blipFill>
        <p:spPr bwMode="auto">
          <a:xfrm>
            <a:off x="6589727" y="2204864"/>
            <a:ext cx="2651007" cy="2327260"/>
          </a:xfrm>
          <a:prstGeom prst="rect">
            <a:avLst/>
          </a:prstGeom>
          <a:noFill/>
          <a:ln w="9525">
            <a:noFill/>
            <a:miter lim="800000"/>
            <a:headEnd/>
            <a:tailEnd/>
          </a:ln>
        </p:spPr>
      </p:pic>
      <p:sp>
        <p:nvSpPr>
          <p:cNvPr id="8" name="Rectangle 2">
            <a:extLst>
              <a:ext uri="{FF2B5EF4-FFF2-40B4-BE49-F238E27FC236}">
                <a16:creationId xmlns:a16="http://schemas.microsoft.com/office/drawing/2014/main" id="{18928817-0B65-AEB8-52D9-4068F879C39E}"/>
              </a:ext>
            </a:extLst>
          </p:cNvPr>
          <p:cNvSpPr txBox="1">
            <a:spLocks noChangeArrowheads="1"/>
          </p:cNvSpPr>
          <p:nvPr/>
        </p:nvSpPr>
        <p:spPr>
          <a:xfrm>
            <a:off x="1105204" y="5183877"/>
            <a:ext cx="7313612" cy="738664"/>
          </a:xfrm>
          <a:prstGeom prst="rect">
            <a:avLst/>
          </a:prstGeom>
        </p:spPr>
        <p:txBody>
          <a:bodyPr wrap="square" lIns="0" tIns="0" rIns="0" bIns="0" anchor="ctr">
            <a:spAutoFit/>
          </a:bodyPr>
          <a:lstStyle>
            <a:lvl1pPr>
              <a:defRPr sz="4800" b="1" i="0">
                <a:solidFill>
                  <a:srgbClr val="3C414B"/>
                </a:solidFill>
                <a:latin typeface="Arial"/>
                <a:ea typeface="+mj-ea"/>
                <a:cs typeface="Arial"/>
              </a:defRPr>
            </a:lvl1pPr>
          </a:lstStyle>
          <a:p>
            <a:pPr hangingPunct="1"/>
            <a:r>
              <a:rPr lang="en-US" dirty="0" err="1">
                <a:solidFill>
                  <a:schemeClr val="bg1"/>
                </a:solidFill>
                <a:latin typeface="Calibri" pitchFamily="34" charset="0"/>
              </a:rPr>
              <a:t>Menicon</a:t>
            </a:r>
            <a:r>
              <a:rPr lang="en-US" dirty="0">
                <a:solidFill>
                  <a:schemeClr val="bg1"/>
                </a:solidFill>
                <a:latin typeface="Calibri" pitchFamily="34" charset="0"/>
              </a:rPr>
              <a:t> PROGENT</a:t>
            </a:r>
          </a:p>
        </p:txBody>
      </p:sp>
      <p:sp>
        <p:nvSpPr>
          <p:cNvPr id="10" name="TextBox 9">
            <a:extLst>
              <a:ext uri="{FF2B5EF4-FFF2-40B4-BE49-F238E27FC236}">
                <a16:creationId xmlns:a16="http://schemas.microsoft.com/office/drawing/2014/main" id="{ADB78716-A0B2-4D75-3330-1450B28A1422}"/>
              </a:ext>
            </a:extLst>
          </p:cNvPr>
          <p:cNvSpPr txBox="1"/>
          <p:nvPr/>
        </p:nvSpPr>
        <p:spPr>
          <a:xfrm>
            <a:off x="2616052" y="2419273"/>
            <a:ext cx="1822457" cy="1649041"/>
          </a:xfrm>
          <a:prstGeom prst="rect">
            <a:avLst/>
          </a:prstGeom>
          <a:solidFill>
            <a:schemeClr val="bg1"/>
          </a:solidFill>
        </p:spPr>
        <p:txBody>
          <a:bodyPr wrap="square">
            <a:spAutoFit/>
          </a:bodyPr>
          <a:lstStyle/>
          <a:p>
            <a:pPr marL="609585" indent="-609585">
              <a:lnSpc>
                <a:spcPct val="80000"/>
              </a:lnSpc>
            </a:pPr>
            <a:r>
              <a:rPr lang="en-US" dirty="0">
                <a:solidFill>
                  <a:schemeClr val="tx2"/>
                </a:solidFill>
                <a:latin typeface="Calibri" pitchFamily="34" charset="0"/>
              </a:rPr>
              <a:t>Effective Against:</a:t>
            </a:r>
          </a:p>
          <a:p>
            <a:pPr marL="609585" indent="-609585">
              <a:lnSpc>
                <a:spcPct val="80000"/>
              </a:lnSpc>
            </a:pPr>
            <a:r>
              <a:rPr lang="en-US" dirty="0">
                <a:latin typeface="Calibri" pitchFamily="34" charset="0"/>
              </a:rPr>
              <a:t>Bacteria</a:t>
            </a:r>
          </a:p>
          <a:p>
            <a:pPr marL="609585" indent="-609585">
              <a:lnSpc>
                <a:spcPct val="80000"/>
              </a:lnSpc>
            </a:pPr>
            <a:r>
              <a:rPr lang="en-US" dirty="0">
                <a:latin typeface="Calibri" pitchFamily="34" charset="0"/>
              </a:rPr>
              <a:t>Viruses</a:t>
            </a:r>
          </a:p>
          <a:p>
            <a:pPr marL="609585" indent="-609585">
              <a:lnSpc>
                <a:spcPct val="80000"/>
              </a:lnSpc>
            </a:pPr>
            <a:r>
              <a:rPr lang="en-US" dirty="0">
                <a:latin typeface="Calibri" pitchFamily="34" charset="0"/>
              </a:rPr>
              <a:t>Acanthamoeba</a:t>
            </a:r>
          </a:p>
          <a:p>
            <a:pPr marL="609585" indent="-609585">
              <a:lnSpc>
                <a:spcPct val="80000"/>
              </a:lnSpc>
            </a:pPr>
            <a:r>
              <a:rPr lang="en-US" dirty="0">
                <a:latin typeface="Calibri" pitchFamily="34" charset="0"/>
              </a:rPr>
              <a:t>Molds</a:t>
            </a:r>
          </a:p>
          <a:p>
            <a:pPr marL="609585" indent="-609585">
              <a:lnSpc>
                <a:spcPct val="80000"/>
              </a:lnSpc>
            </a:pPr>
            <a:r>
              <a:rPr lang="en-US" dirty="0">
                <a:latin typeface="Calibri" pitchFamily="34" charset="0"/>
              </a:rPr>
              <a:t>Yeasts</a:t>
            </a:r>
          </a:p>
          <a:p>
            <a:pPr marL="609585" indent="-609585">
              <a:lnSpc>
                <a:spcPct val="80000"/>
              </a:lnSpc>
            </a:pPr>
            <a:r>
              <a:rPr lang="en-US" dirty="0">
                <a:latin typeface="Calibri" pitchFamily="34" charset="0"/>
              </a:rPr>
              <a:t>HIV</a:t>
            </a:r>
          </a:p>
        </p:txBody>
      </p:sp>
      <p:pic>
        <p:nvPicPr>
          <p:cNvPr id="11" name="Google Shape;665;p65" descr="Image3103le">
            <a:extLst>
              <a:ext uri="{FF2B5EF4-FFF2-40B4-BE49-F238E27FC236}">
                <a16:creationId xmlns:a16="http://schemas.microsoft.com/office/drawing/2014/main" id="{3B190BF7-854B-1CAA-9A95-A0AF5E151C28}"/>
              </a:ext>
            </a:extLst>
          </p:cNvPr>
          <p:cNvPicPr preferRelativeResize="0"/>
          <p:nvPr/>
        </p:nvPicPr>
        <p:blipFill rotWithShape="1">
          <a:blip r:embed="rId6">
            <a:alphaModFix/>
          </a:blip>
          <a:srcRect/>
          <a:stretch/>
        </p:blipFill>
        <p:spPr>
          <a:xfrm>
            <a:off x="6549408" y="4068315"/>
            <a:ext cx="2594592" cy="2789685"/>
          </a:xfrm>
          <a:prstGeom prst="rect">
            <a:avLst/>
          </a:prstGeom>
          <a:noFill/>
          <a:ln>
            <a:noFill/>
          </a:ln>
        </p:spPr>
      </p:pic>
      <p:cxnSp>
        <p:nvCxnSpPr>
          <p:cNvPr id="13" name="Straight Arrow Connector 12">
            <a:extLst>
              <a:ext uri="{FF2B5EF4-FFF2-40B4-BE49-F238E27FC236}">
                <a16:creationId xmlns:a16="http://schemas.microsoft.com/office/drawing/2014/main" id="{06F103CB-5F20-A28D-A634-A20DA4DCEC4B}"/>
              </a:ext>
            </a:extLst>
          </p:cNvPr>
          <p:cNvCxnSpPr>
            <a:cxnSpLocks/>
          </p:cNvCxnSpPr>
          <p:nvPr/>
        </p:nvCxnSpPr>
        <p:spPr>
          <a:xfrm>
            <a:off x="7995539" y="3861048"/>
            <a:ext cx="0" cy="943052"/>
          </a:xfrm>
          <a:prstGeom prst="straightConnector1">
            <a:avLst/>
          </a:prstGeom>
          <a:ln w="666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Plus Sign 15">
            <a:extLst>
              <a:ext uri="{FF2B5EF4-FFF2-40B4-BE49-F238E27FC236}">
                <a16:creationId xmlns:a16="http://schemas.microsoft.com/office/drawing/2014/main" id="{02072539-02C6-CF11-4674-266B1B6B394A}"/>
              </a:ext>
            </a:extLst>
          </p:cNvPr>
          <p:cNvSpPr/>
          <p:nvPr/>
        </p:nvSpPr>
        <p:spPr>
          <a:xfrm>
            <a:off x="7715541" y="1600201"/>
            <a:ext cx="503581" cy="507831"/>
          </a:xfrm>
          <a:prstGeom prst="mathPlus">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7384261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42DDF-8615-A1B3-A4AC-F70145178E51}"/>
              </a:ext>
            </a:extLst>
          </p:cNvPr>
          <p:cNvSpPr>
            <a:spLocks noGrp="1"/>
          </p:cNvSpPr>
          <p:nvPr>
            <p:ph type="title"/>
          </p:nvPr>
        </p:nvSpPr>
        <p:spPr/>
        <p:txBody>
          <a:bodyPr/>
          <a:lstStyle/>
          <a:p>
            <a:r>
              <a:rPr lang="en-AU" dirty="0"/>
              <a:t>   Making money</a:t>
            </a:r>
          </a:p>
        </p:txBody>
      </p:sp>
      <p:sp>
        <p:nvSpPr>
          <p:cNvPr id="3" name="Text Placeholder 2">
            <a:extLst>
              <a:ext uri="{FF2B5EF4-FFF2-40B4-BE49-F238E27FC236}">
                <a16:creationId xmlns:a16="http://schemas.microsoft.com/office/drawing/2014/main" id="{914DBACE-E553-E72B-FB91-40B58F599294}"/>
              </a:ext>
            </a:extLst>
          </p:cNvPr>
          <p:cNvSpPr>
            <a:spLocks noGrp="1"/>
          </p:cNvSpPr>
          <p:nvPr>
            <p:ph type="body" idx="1"/>
          </p:nvPr>
        </p:nvSpPr>
        <p:spPr>
          <a:xfrm>
            <a:off x="683568" y="1827213"/>
            <a:ext cx="8208912" cy="4114800"/>
          </a:xfrm>
        </p:spPr>
        <p:txBody>
          <a:bodyPr/>
          <a:lstStyle/>
          <a:p>
            <a:pPr>
              <a:buFont typeface="Wingdings" panose="05000000000000000000" pitchFamily="2" charset="2"/>
              <a:buChar char="§"/>
            </a:pPr>
            <a:r>
              <a:rPr lang="en-AU" b="1" dirty="0">
                <a:latin typeface="Arial" panose="020B0604020202020204" pitchFamily="34" charset="0"/>
                <a:cs typeface="Arial" panose="020B0604020202020204" pitchFamily="34" charset="0"/>
              </a:rPr>
              <a:t>Chair time / remakes</a:t>
            </a:r>
          </a:p>
          <a:p>
            <a:pPr>
              <a:buFont typeface="Wingdings" panose="05000000000000000000" pitchFamily="2" charset="2"/>
              <a:buChar char="§"/>
            </a:pPr>
            <a:r>
              <a:rPr lang="en-AU" dirty="0">
                <a:latin typeface="Arial" panose="020B0604020202020204" pitchFamily="34" charset="0"/>
                <a:cs typeface="Arial" panose="020B0604020202020204" pitchFamily="34" charset="0"/>
              </a:rPr>
              <a:t>Use assistants (at least for I+R)</a:t>
            </a:r>
          </a:p>
          <a:p>
            <a:pPr>
              <a:buFont typeface="Wingdings" panose="05000000000000000000" pitchFamily="2" charset="2"/>
              <a:buChar char="§"/>
            </a:pPr>
            <a:r>
              <a:rPr lang="en-AU" dirty="0">
                <a:latin typeface="Arial" panose="020B0604020202020204" pitchFamily="34" charset="0"/>
                <a:cs typeface="Arial" panose="020B0604020202020204" pitchFamily="34" charset="0"/>
              </a:rPr>
              <a:t>Written instructions / videos (also enhances compliance)</a:t>
            </a:r>
          </a:p>
          <a:p>
            <a:pPr>
              <a:buFont typeface="Wingdings" panose="05000000000000000000" pitchFamily="2" charset="2"/>
              <a:buChar char="§"/>
            </a:pPr>
            <a:r>
              <a:rPr lang="en-AU" dirty="0">
                <a:latin typeface="Arial" panose="020B0604020202020204" pitchFamily="34" charset="0"/>
                <a:cs typeface="Arial" panose="020B0604020202020204" pitchFamily="34" charset="0"/>
              </a:rPr>
              <a:t>Avoid changes at delivery (or bench pt for 25 mins and reassess)</a:t>
            </a:r>
          </a:p>
          <a:p>
            <a:pPr>
              <a:buFont typeface="Wingdings" panose="05000000000000000000" pitchFamily="2" charset="2"/>
              <a:buChar char="§"/>
            </a:pPr>
            <a:r>
              <a:rPr lang="en-AU" dirty="0">
                <a:latin typeface="Arial" panose="020B0604020202020204" pitchFamily="34" charset="0"/>
                <a:cs typeface="Arial" panose="020B0604020202020204" pitchFamily="34" charset="0"/>
              </a:rPr>
              <a:t>Charge for your time!</a:t>
            </a:r>
          </a:p>
          <a:p>
            <a:pPr>
              <a:buFont typeface="Wingdings" panose="05000000000000000000" pitchFamily="2" charset="2"/>
              <a:buChar char="§"/>
            </a:pPr>
            <a:r>
              <a:rPr lang="en-AU" dirty="0">
                <a:latin typeface="Arial" panose="020B0604020202020204" pitchFamily="34" charset="0"/>
                <a:cs typeface="Arial" panose="020B0604020202020204" pitchFamily="34" charset="0"/>
              </a:rPr>
              <a:t>Have a refund policy (especially with OK – separate lens cost vs consultation costs)</a:t>
            </a:r>
          </a:p>
          <a:p>
            <a:pPr>
              <a:buFont typeface="Wingdings" panose="05000000000000000000" pitchFamily="2" charset="2"/>
              <a:buChar char="§"/>
            </a:pPr>
            <a:r>
              <a:rPr lang="en-AU" dirty="0">
                <a:latin typeface="Arial" panose="020B0604020202020204" pitchFamily="34" charset="0"/>
                <a:cs typeface="Arial" panose="020B0604020202020204" pitchFamily="34" charset="0"/>
              </a:rPr>
              <a:t>You may loose $ when starting out (offset against </a:t>
            </a:r>
            <a:r>
              <a:rPr lang="en-AU" dirty="0" err="1">
                <a:latin typeface="Arial" panose="020B0604020202020204" pitchFamily="34" charset="0"/>
                <a:cs typeface="Arial" panose="020B0604020202020204" pitchFamily="34" charset="0"/>
              </a:rPr>
              <a:t>uni</a:t>
            </a:r>
            <a:r>
              <a:rPr lang="en-AU" dirty="0">
                <a:latin typeface="Arial" panose="020B0604020202020204" pitchFamily="34" charset="0"/>
                <a:cs typeface="Arial" panose="020B0604020202020204" pitchFamily="34" charset="0"/>
              </a:rPr>
              <a:t> $)</a:t>
            </a:r>
          </a:p>
          <a:p>
            <a:pPr>
              <a:buFont typeface="Wingdings" panose="05000000000000000000" pitchFamily="2" charset="2"/>
              <a:buChar char="§"/>
            </a:pPr>
            <a:r>
              <a:rPr lang="en-AU" dirty="0">
                <a:latin typeface="Arial" panose="020B0604020202020204" pitchFamily="34" charset="0"/>
                <a:cs typeface="Arial" panose="020B0604020202020204" pitchFamily="34" charset="0"/>
              </a:rPr>
              <a:t>CL labs want you to succeed – use tech help!</a:t>
            </a:r>
          </a:p>
          <a:p>
            <a:pPr>
              <a:buFont typeface="Wingdings" panose="05000000000000000000" pitchFamily="2" charset="2"/>
              <a:buChar char="§"/>
            </a:pPr>
            <a:endParaRPr lang="en-AU" dirty="0">
              <a:latin typeface="Arial" panose="020B0604020202020204" pitchFamily="34" charset="0"/>
              <a:cs typeface="Arial" panose="020B0604020202020204" pitchFamily="34" charset="0"/>
            </a:endParaRPr>
          </a:p>
          <a:p>
            <a:endParaRPr lang="en-AU" dirty="0"/>
          </a:p>
          <a:p>
            <a:endParaRPr lang="en-AU" dirty="0"/>
          </a:p>
          <a:p>
            <a:endParaRPr lang="en-AU" dirty="0"/>
          </a:p>
          <a:p>
            <a:endParaRPr lang="en-AU" dirty="0"/>
          </a:p>
          <a:p>
            <a:endParaRPr lang="en-AU" dirty="0"/>
          </a:p>
        </p:txBody>
      </p:sp>
    </p:spTree>
    <p:extLst>
      <p:ext uri="{BB962C8B-B14F-4D97-AF65-F5344CB8AC3E}">
        <p14:creationId xmlns:p14="http://schemas.microsoft.com/office/powerpoint/2010/main" val="42331564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57677E8-959D-CE89-085C-2F78A8529F1D}"/>
              </a:ext>
            </a:extLst>
          </p:cNvPr>
          <p:cNvSpPr txBox="1">
            <a:spLocks/>
          </p:cNvSpPr>
          <p:nvPr/>
        </p:nvSpPr>
        <p:spPr>
          <a:xfrm>
            <a:off x="464832" y="1221276"/>
            <a:ext cx="8214337" cy="738664"/>
          </a:xfrm>
          <a:prstGeom prst="rect">
            <a:avLst/>
          </a:prstGeom>
        </p:spPr>
        <p:txBody>
          <a:bodyPr wrap="square" lIns="0" tIns="0" rIns="0" bIns="0" anchor="ctr">
            <a:spAutoFit/>
          </a:bodyPr>
          <a:lstStyle>
            <a:lvl1pPr>
              <a:defRPr sz="4800" b="1" i="0">
                <a:solidFill>
                  <a:srgbClr val="3C414B"/>
                </a:solidFill>
                <a:latin typeface="Arial"/>
                <a:ea typeface="+mj-ea"/>
                <a:cs typeface="Arial"/>
              </a:defRPr>
            </a:lvl1pPr>
          </a:lstStyle>
          <a:p>
            <a:pPr hangingPunct="1"/>
            <a:r>
              <a:rPr lang="en-US" sz="2400" dirty="0">
                <a:solidFill>
                  <a:schemeClr val="tx1"/>
                </a:solidFill>
                <a:latin typeface="Calibri" pitchFamily="34" charset="0"/>
              </a:rPr>
              <a:t>Where to from here ?</a:t>
            </a:r>
          </a:p>
          <a:p>
            <a:pPr hangingPunct="1"/>
            <a:r>
              <a:rPr lang="en-US" sz="2400" dirty="0">
                <a:solidFill>
                  <a:schemeClr val="tx1"/>
                </a:solidFill>
                <a:latin typeface="Calibri" pitchFamily="34" charset="0"/>
              </a:rPr>
              <a:t>Contact Lenses (6</a:t>
            </a:r>
            <a:r>
              <a:rPr lang="en-US" sz="2400" baseline="30000" dirty="0">
                <a:solidFill>
                  <a:schemeClr val="tx1"/>
                </a:solidFill>
                <a:latin typeface="Calibri" pitchFamily="34" charset="0"/>
              </a:rPr>
              <a:t>th</a:t>
            </a:r>
            <a:r>
              <a:rPr lang="en-US" sz="2400" dirty="0">
                <a:solidFill>
                  <a:schemeClr val="tx1"/>
                </a:solidFill>
                <a:latin typeface="Calibri" pitchFamily="34" charset="0"/>
              </a:rPr>
              <a:t> Edition)  Orthokeratology by John </a:t>
            </a:r>
            <a:r>
              <a:rPr lang="en-US" sz="2400" dirty="0" err="1">
                <a:solidFill>
                  <a:schemeClr val="tx1"/>
                </a:solidFill>
                <a:latin typeface="Calibri" pitchFamily="34" charset="0"/>
              </a:rPr>
              <a:t>Mountford</a:t>
            </a:r>
            <a:endParaRPr lang="en-US" sz="2400" dirty="0">
              <a:solidFill>
                <a:schemeClr val="tx1"/>
              </a:solidFill>
              <a:latin typeface="Calibri" pitchFamily="34" charset="0"/>
            </a:endParaRPr>
          </a:p>
        </p:txBody>
      </p:sp>
      <p:pic>
        <p:nvPicPr>
          <p:cNvPr id="5" name="Picture 3" descr="Contact-Lenses-With-CDROM-Phillips-Anthony-J-9780750688185.jpeg">
            <a:extLst>
              <a:ext uri="{FF2B5EF4-FFF2-40B4-BE49-F238E27FC236}">
                <a16:creationId xmlns:a16="http://schemas.microsoft.com/office/drawing/2014/main" id="{463F9E7E-A208-C3CE-6E96-BDB701E4FA5E}"/>
              </a:ext>
            </a:extLst>
          </p:cNvPr>
          <p:cNvPicPr>
            <a:picLocks noChangeAspect="1"/>
          </p:cNvPicPr>
          <p:nvPr/>
        </p:nvPicPr>
        <p:blipFill>
          <a:blip r:embed="rId2"/>
          <a:srcRect/>
          <a:stretch>
            <a:fillRect/>
          </a:stretch>
        </p:blipFill>
        <p:spPr bwMode="auto">
          <a:xfrm>
            <a:off x="1273970" y="2109788"/>
            <a:ext cx="2981325" cy="3810000"/>
          </a:xfrm>
          <a:prstGeom prst="rect">
            <a:avLst/>
          </a:prstGeom>
          <a:noFill/>
          <a:ln w="9525">
            <a:noFill/>
            <a:miter lim="800000"/>
            <a:headEnd/>
            <a:tailEnd/>
          </a:ln>
        </p:spPr>
      </p:pic>
      <p:pic>
        <p:nvPicPr>
          <p:cNvPr id="6" name="Picture 3" descr="ok.jpeg">
            <a:extLst>
              <a:ext uri="{FF2B5EF4-FFF2-40B4-BE49-F238E27FC236}">
                <a16:creationId xmlns:a16="http://schemas.microsoft.com/office/drawing/2014/main" id="{507D55EA-FC76-1131-AB37-1DB1F3BBBAE8}"/>
              </a:ext>
            </a:extLst>
          </p:cNvPr>
          <p:cNvPicPr>
            <a:picLocks noChangeAspect="1"/>
          </p:cNvPicPr>
          <p:nvPr/>
        </p:nvPicPr>
        <p:blipFill>
          <a:blip r:embed="rId3"/>
          <a:srcRect/>
          <a:stretch>
            <a:fillRect/>
          </a:stretch>
        </p:blipFill>
        <p:spPr bwMode="auto">
          <a:xfrm>
            <a:off x="4736306" y="2025254"/>
            <a:ext cx="3086100" cy="3894534"/>
          </a:xfrm>
          <a:prstGeom prst="rect">
            <a:avLst/>
          </a:prstGeom>
          <a:noFill/>
          <a:ln w="9525">
            <a:noFill/>
            <a:miter lim="800000"/>
            <a:headEnd/>
            <a:tailEnd/>
          </a:ln>
        </p:spPr>
      </p:pic>
    </p:spTree>
    <p:extLst>
      <p:ext uri="{BB962C8B-B14F-4D97-AF65-F5344CB8AC3E}">
        <p14:creationId xmlns:p14="http://schemas.microsoft.com/office/powerpoint/2010/main" val="25925192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ite.png">
            <a:extLst>
              <a:ext uri="{FF2B5EF4-FFF2-40B4-BE49-F238E27FC236}">
                <a16:creationId xmlns:a16="http://schemas.microsoft.com/office/drawing/2014/main" id="{7B1AAA2F-5EBC-5AD8-2010-E5DC3A2E57BF}"/>
              </a:ext>
            </a:extLst>
          </p:cNvPr>
          <p:cNvPicPr>
            <a:picLocks noChangeAspect="1"/>
          </p:cNvPicPr>
          <p:nvPr/>
        </p:nvPicPr>
        <p:blipFill>
          <a:blip r:embed="rId2"/>
          <a:srcRect/>
          <a:stretch>
            <a:fillRect/>
          </a:stretch>
        </p:blipFill>
        <p:spPr bwMode="auto">
          <a:xfrm>
            <a:off x="1052317" y="2406355"/>
            <a:ext cx="3195596" cy="3171015"/>
          </a:xfrm>
          <a:prstGeom prst="rect">
            <a:avLst/>
          </a:prstGeom>
          <a:noFill/>
          <a:ln w="9525">
            <a:noFill/>
            <a:miter lim="800000"/>
            <a:headEnd/>
            <a:tailEnd/>
          </a:ln>
        </p:spPr>
      </p:pic>
      <p:pic>
        <p:nvPicPr>
          <p:cNvPr id="5" name="Content Placeholder 3" descr="rev.png">
            <a:extLst>
              <a:ext uri="{FF2B5EF4-FFF2-40B4-BE49-F238E27FC236}">
                <a16:creationId xmlns:a16="http://schemas.microsoft.com/office/drawing/2014/main" id="{257F34D5-29BC-4448-689F-C1CCD91588DC}"/>
              </a:ext>
            </a:extLst>
          </p:cNvPr>
          <p:cNvPicPr>
            <a:picLocks noChangeAspect="1"/>
          </p:cNvPicPr>
          <p:nvPr/>
        </p:nvPicPr>
        <p:blipFill>
          <a:blip r:embed="rId3"/>
          <a:srcRect/>
          <a:stretch>
            <a:fillRect/>
          </a:stretch>
        </p:blipFill>
        <p:spPr bwMode="auto">
          <a:xfrm>
            <a:off x="4570122" y="2406355"/>
            <a:ext cx="3449364" cy="3171014"/>
          </a:xfrm>
          <a:prstGeom prst="rect">
            <a:avLst/>
          </a:prstGeom>
          <a:noFill/>
          <a:ln w="9525">
            <a:noFill/>
            <a:miter lim="800000"/>
            <a:headEnd/>
            <a:tailEnd/>
          </a:ln>
        </p:spPr>
      </p:pic>
      <p:sp>
        <p:nvSpPr>
          <p:cNvPr id="6" name="Title 1">
            <a:extLst>
              <a:ext uri="{FF2B5EF4-FFF2-40B4-BE49-F238E27FC236}">
                <a16:creationId xmlns:a16="http://schemas.microsoft.com/office/drawing/2014/main" id="{EC4E4F3C-89C9-BF34-EB5E-45C2EE38DF99}"/>
              </a:ext>
            </a:extLst>
          </p:cNvPr>
          <p:cNvSpPr txBox="1">
            <a:spLocks/>
          </p:cNvSpPr>
          <p:nvPr/>
        </p:nvSpPr>
        <p:spPr>
          <a:xfrm>
            <a:off x="1670250" y="1349747"/>
            <a:ext cx="6031706" cy="369332"/>
          </a:xfrm>
          <a:prstGeom prst="rect">
            <a:avLst/>
          </a:prstGeom>
        </p:spPr>
        <p:txBody>
          <a:bodyPr wrap="square" lIns="0" tIns="0" rIns="0" bIns="0" anchor="ctr">
            <a:spAutoFit/>
          </a:bodyPr>
          <a:lstStyle>
            <a:lvl1pPr>
              <a:defRPr sz="4800" b="1" i="0">
                <a:solidFill>
                  <a:srgbClr val="3C414B"/>
                </a:solidFill>
                <a:latin typeface="Arial"/>
                <a:ea typeface="+mj-ea"/>
                <a:cs typeface="Arial"/>
              </a:defRPr>
            </a:lvl1pPr>
          </a:lstStyle>
          <a:p>
            <a:pPr hangingPunct="1"/>
            <a:r>
              <a:rPr lang="en-US" sz="1650"/>
              <a:t> </a:t>
            </a:r>
            <a:r>
              <a:rPr lang="en-US" sz="2400"/>
              <a:t>Subscribe to online CL newsletters</a:t>
            </a:r>
            <a:endParaRPr lang="en-US" sz="2400" dirty="0"/>
          </a:p>
        </p:txBody>
      </p:sp>
    </p:spTree>
    <p:extLst>
      <p:ext uri="{BB962C8B-B14F-4D97-AF65-F5344CB8AC3E}">
        <p14:creationId xmlns:p14="http://schemas.microsoft.com/office/powerpoint/2010/main" val="16754061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22D1666-1674-1C6D-8307-FC160DA8444C}"/>
              </a:ext>
            </a:extLst>
          </p:cNvPr>
          <p:cNvSpPr txBox="1">
            <a:spLocks/>
          </p:cNvSpPr>
          <p:nvPr/>
        </p:nvSpPr>
        <p:spPr>
          <a:xfrm>
            <a:off x="-909230" y="991536"/>
            <a:ext cx="8042275" cy="738664"/>
          </a:xfrm>
          <a:prstGeom prst="rect">
            <a:avLst/>
          </a:prstGeom>
        </p:spPr>
        <p:txBody>
          <a:bodyPr wrap="square" lIns="0" tIns="0" rIns="0" bIns="0" anchor="ctr">
            <a:spAutoFit/>
          </a:bodyPr>
          <a:lstStyle>
            <a:lvl1pPr>
              <a:defRPr sz="4800" b="1" i="0">
                <a:solidFill>
                  <a:srgbClr val="3C414B"/>
                </a:solidFill>
                <a:latin typeface="Arial"/>
                <a:ea typeface="+mj-ea"/>
                <a:cs typeface="Arial"/>
              </a:defRPr>
            </a:lvl1pPr>
          </a:lstStyle>
          <a:p>
            <a:pPr hangingPunct="1"/>
            <a:r>
              <a:rPr lang="en-US" dirty="0"/>
              <a:t>                www.cclsa.org.au</a:t>
            </a:r>
          </a:p>
        </p:txBody>
      </p:sp>
      <p:pic>
        <p:nvPicPr>
          <p:cNvPr id="8" name="Picture 7">
            <a:extLst>
              <a:ext uri="{FF2B5EF4-FFF2-40B4-BE49-F238E27FC236}">
                <a16:creationId xmlns:a16="http://schemas.microsoft.com/office/drawing/2014/main" id="{067FC368-9833-3590-5FA2-8D4D27EBDFC5}"/>
              </a:ext>
            </a:extLst>
          </p:cNvPr>
          <p:cNvPicPr>
            <a:picLocks noChangeAspect="1"/>
          </p:cNvPicPr>
          <p:nvPr/>
        </p:nvPicPr>
        <p:blipFill>
          <a:blip r:embed="rId2"/>
          <a:stretch>
            <a:fillRect/>
          </a:stretch>
        </p:blipFill>
        <p:spPr>
          <a:xfrm>
            <a:off x="291578" y="1862334"/>
            <a:ext cx="8603040" cy="4995666"/>
          </a:xfrm>
          <a:prstGeom prst="rect">
            <a:avLst/>
          </a:prstGeom>
        </p:spPr>
      </p:pic>
    </p:spTree>
    <p:extLst>
      <p:ext uri="{BB962C8B-B14F-4D97-AF65-F5344CB8AC3E}">
        <p14:creationId xmlns:p14="http://schemas.microsoft.com/office/powerpoint/2010/main" val="2734571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BE02D-D26B-C6FB-DAE7-DE457C115B8C}"/>
              </a:ext>
            </a:extLst>
          </p:cNvPr>
          <p:cNvSpPr>
            <a:spLocks noGrp="1"/>
          </p:cNvSpPr>
          <p:nvPr>
            <p:ph type="title"/>
          </p:nvPr>
        </p:nvSpPr>
        <p:spPr>
          <a:xfrm>
            <a:off x="549275" y="-387424"/>
            <a:ext cx="8042276" cy="1336956"/>
          </a:xfrm>
        </p:spPr>
        <p:txBody>
          <a:bodyPr/>
          <a:lstStyle/>
          <a:p>
            <a:r>
              <a:rPr lang="en-AU" dirty="0">
                <a:solidFill>
                  <a:schemeClr val="tx1"/>
                </a:solidFill>
                <a:latin typeface="Arial" panose="020B0604020202020204" pitchFamily="34" charset="0"/>
                <a:cs typeface="Arial" panose="020B0604020202020204" pitchFamily="34" charset="0"/>
              </a:rPr>
              <a:t>Bump proactivity up a notch</a:t>
            </a:r>
          </a:p>
        </p:txBody>
      </p:sp>
      <p:sp>
        <p:nvSpPr>
          <p:cNvPr id="3" name="Content Placeholder 2">
            <a:extLst>
              <a:ext uri="{FF2B5EF4-FFF2-40B4-BE49-F238E27FC236}">
                <a16:creationId xmlns:a16="http://schemas.microsoft.com/office/drawing/2014/main" id="{CC3519E5-9FBD-97EC-074A-F4DC20EEC1B6}"/>
              </a:ext>
            </a:extLst>
          </p:cNvPr>
          <p:cNvSpPr>
            <a:spLocks noGrp="1"/>
          </p:cNvSpPr>
          <p:nvPr>
            <p:ph idx="1"/>
          </p:nvPr>
        </p:nvSpPr>
        <p:spPr>
          <a:xfrm>
            <a:off x="581331" y="1296549"/>
            <a:ext cx="7911157" cy="4674841"/>
          </a:xfrm>
        </p:spPr>
        <p:txBody>
          <a:bodyPr>
            <a:normAutofit lnSpcReduction="10000"/>
          </a:bodyPr>
          <a:lstStyle/>
          <a:p>
            <a:pPr marL="0" indent="0" algn="ctr">
              <a:buNone/>
            </a:pPr>
            <a:r>
              <a:rPr lang="en-AU" sz="2800" b="1" dirty="0">
                <a:solidFill>
                  <a:schemeClr val="tx1"/>
                </a:solidFill>
                <a:latin typeface="Arial" panose="020B0604020202020204" pitchFamily="34" charset="0"/>
                <a:cs typeface="Arial" panose="020B0604020202020204" pitchFamily="34" charset="0"/>
              </a:rPr>
              <a:t>Use open questions to avoid getting a binary answer!</a:t>
            </a:r>
          </a:p>
          <a:p>
            <a:r>
              <a:rPr lang="en-AU" dirty="0">
                <a:solidFill>
                  <a:schemeClr val="tx1"/>
                </a:solidFill>
                <a:latin typeface="Arial" panose="020B0604020202020204" pitchFamily="34" charset="0"/>
                <a:cs typeface="Arial" panose="020B0604020202020204" pitchFamily="34" charset="0"/>
              </a:rPr>
              <a:t>What activities would you prefer not to wear your specs for?</a:t>
            </a:r>
          </a:p>
          <a:p>
            <a:r>
              <a:rPr lang="en-AU" dirty="0">
                <a:solidFill>
                  <a:schemeClr val="tx1"/>
                </a:solidFill>
                <a:latin typeface="Arial" panose="020B0604020202020204" pitchFamily="34" charset="0"/>
                <a:cs typeface="Arial" panose="020B0604020202020204" pitchFamily="34" charset="0"/>
              </a:rPr>
              <a:t>When would you like to experience freedom from glasses wear?</a:t>
            </a:r>
          </a:p>
          <a:p>
            <a:r>
              <a:rPr lang="en-AU" dirty="0">
                <a:solidFill>
                  <a:schemeClr val="tx1"/>
                </a:solidFill>
                <a:latin typeface="Arial" panose="020B0604020202020204" pitchFamily="34" charset="0"/>
                <a:cs typeface="Arial" panose="020B0604020202020204" pitchFamily="34" charset="0"/>
              </a:rPr>
              <a:t>When did you last wear contact lenses? </a:t>
            </a:r>
          </a:p>
          <a:p>
            <a:r>
              <a:rPr lang="en-AU" dirty="0">
                <a:solidFill>
                  <a:schemeClr val="tx1"/>
                </a:solidFill>
                <a:latin typeface="Arial" panose="020B0604020202020204" pitchFamily="34" charset="0"/>
                <a:cs typeface="Arial" panose="020B0604020202020204" pitchFamily="34" charset="0"/>
              </a:rPr>
              <a:t>(Floats the concept for neophytes and lets you recapture failed CL wearers from the dark ages when CL weren’t awesome)</a:t>
            </a:r>
          </a:p>
          <a:p>
            <a:pPr marL="0" indent="0">
              <a:buNone/>
            </a:pPr>
            <a:endParaRPr lang="en-AU"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2603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ABE96-C26C-B1B8-10AD-0C69E0E4ECF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824244B-056E-3154-924A-C15323AF9CA8}"/>
              </a:ext>
            </a:extLst>
          </p:cNvPr>
          <p:cNvSpPr txBox="1"/>
          <p:nvPr/>
        </p:nvSpPr>
        <p:spPr>
          <a:xfrm>
            <a:off x="4139952" y="857251"/>
            <a:ext cx="3300904" cy="507831"/>
          </a:xfrm>
          <a:prstGeom prst="rect">
            <a:avLst/>
          </a:prstGeom>
          <a:solidFill>
            <a:schemeClr val="bg1"/>
          </a:solidFill>
        </p:spPr>
        <p:txBody>
          <a:bodyPr wrap="none" rtlCol="0">
            <a:spAutoFit/>
          </a:bodyPr>
          <a:lstStyle/>
          <a:p>
            <a:pPr algn="ctr"/>
            <a:r>
              <a:rPr lang="en-US" sz="1350"/>
              <a:t>                                                                                 </a:t>
            </a:r>
          </a:p>
          <a:p>
            <a:pPr algn="ctr"/>
            <a:endParaRPr lang="en-US" sz="1350"/>
          </a:p>
        </p:txBody>
      </p:sp>
      <p:sp>
        <p:nvSpPr>
          <p:cNvPr id="4" name="Title 1">
            <a:extLst>
              <a:ext uri="{FF2B5EF4-FFF2-40B4-BE49-F238E27FC236}">
                <a16:creationId xmlns:a16="http://schemas.microsoft.com/office/drawing/2014/main" id="{C53D3609-F509-56B5-E87C-D2AED1944EC5}"/>
              </a:ext>
            </a:extLst>
          </p:cNvPr>
          <p:cNvSpPr>
            <a:spLocks noGrp="1"/>
          </p:cNvSpPr>
          <p:nvPr>
            <p:ph type="title"/>
          </p:nvPr>
        </p:nvSpPr>
        <p:spPr>
          <a:xfrm>
            <a:off x="0" y="1058823"/>
            <a:ext cx="9073008" cy="540060"/>
          </a:xfrm>
          <a:solidFill>
            <a:schemeClr val="bg1"/>
          </a:solidFill>
        </p:spPr>
        <p:txBody>
          <a:bodyPr/>
          <a:lstStyle/>
          <a:p>
            <a:pPr algn="ctr"/>
            <a:r>
              <a:rPr lang="en-AU" dirty="0"/>
              <a:t>Amended item descriptors for March 1 2025</a:t>
            </a:r>
          </a:p>
        </p:txBody>
      </p:sp>
      <p:sp>
        <p:nvSpPr>
          <p:cNvPr id="5" name="TextBox 4">
            <a:extLst>
              <a:ext uri="{FF2B5EF4-FFF2-40B4-BE49-F238E27FC236}">
                <a16:creationId xmlns:a16="http://schemas.microsoft.com/office/drawing/2014/main" id="{57D1F7FF-5C00-0E9F-1D29-959250959002}"/>
              </a:ext>
            </a:extLst>
          </p:cNvPr>
          <p:cNvSpPr txBox="1"/>
          <p:nvPr/>
        </p:nvSpPr>
        <p:spPr>
          <a:xfrm>
            <a:off x="467544" y="1772816"/>
            <a:ext cx="8180293" cy="4555093"/>
          </a:xfrm>
          <a:prstGeom prst="rect">
            <a:avLst/>
          </a:prstGeom>
          <a:solidFill>
            <a:schemeClr val="bg1"/>
          </a:solidFill>
        </p:spPr>
        <p:txBody>
          <a:bodyPr wrap="square" lIns="91440" tIns="45720" rIns="91440" bIns="45720" anchor="t">
            <a:spAutoFit/>
          </a:bodyPr>
          <a:lstStyle/>
          <a:p>
            <a:pPr algn="l"/>
            <a:r>
              <a:rPr lang="en-US" b="1" dirty="0">
                <a:solidFill>
                  <a:srgbClr val="242424"/>
                </a:solidFill>
                <a:highlight>
                  <a:srgbClr val="FFFFFF"/>
                </a:highlight>
                <a:latin typeface="Helvetica" panose="020B0604020202020204" pitchFamily="34" charset="0"/>
                <a:cs typeface="Helvetica" panose="020B0604020202020204" pitchFamily="34" charset="0"/>
              </a:rPr>
              <a:t>Contact lens items (less complicated fitting #’s now combined)</a:t>
            </a:r>
          </a:p>
          <a:p>
            <a:pPr algn="l"/>
            <a:endParaRPr lang="en-US" sz="1600" dirty="0">
              <a:solidFill>
                <a:srgbClr val="242424"/>
              </a:solidFill>
              <a:highlight>
                <a:srgbClr val="FFFFFF"/>
              </a:highlight>
              <a:latin typeface="Helvetica" panose="020B0604020202020204" pitchFamily="34" charset="0"/>
              <a:cs typeface="Helvetica" panose="020B0604020202020204" pitchFamily="34" charset="0"/>
            </a:endParaRPr>
          </a:p>
          <a:p>
            <a:pPr marL="342900" indent="-342900">
              <a:buFont typeface="Wingdings" panose="05000000000000000000" pitchFamily="2" charset="2"/>
              <a:buChar char="§"/>
            </a:pPr>
            <a:r>
              <a:rPr lang="en-AU" sz="1600" dirty="0">
                <a:solidFill>
                  <a:srgbClr val="000000"/>
                </a:solidFill>
                <a:latin typeface="Helvetica" panose="020B0604020202020204" pitchFamily="34" charset="0"/>
                <a:ea typeface="Times New Roman" panose="02020603050405020304" pitchFamily="18" charset="0"/>
                <a:cs typeface="Helvetica" panose="020B0604020202020204" pitchFamily="34" charset="0"/>
              </a:rPr>
              <a:t>Contact lens prescription and fitting items: </a:t>
            </a:r>
          </a:p>
          <a:p>
            <a:pPr marL="342900" indent="-342900">
              <a:buFont typeface="Arial" panose="020B0604020202020204" pitchFamily="34" charset="0"/>
              <a:buChar char="•"/>
            </a:pPr>
            <a:r>
              <a:rPr lang="en-AU" sz="1600" dirty="0">
                <a:solidFill>
                  <a:srgbClr val="000000"/>
                </a:solidFill>
                <a:latin typeface="Helvetica" panose="020B0604020202020204" pitchFamily="34" charset="0"/>
                <a:ea typeface="Times New Roman" panose="02020603050405020304" pitchFamily="18" charset="0"/>
                <a:cs typeface="Helvetica" panose="020B0604020202020204" pitchFamily="34" charset="0"/>
              </a:rPr>
              <a:t>10921 </a:t>
            </a:r>
            <a:r>
              <a:rPr lang="en-US" sz="1600" dirty="0">
                <a:solidFill>
                  <a:srgbClr val="242424"/>
                </a:solidFill>
                <a:highlight>
                  <a:srgbClr val="FFFFFF"/>
                </a:highlight>
                <a:latin typeface="Helvetica" panose="020B0604020202020204" pitchFamily="34" charset="0"/>
                <a:cs typeface="Helvetica" panose="020B0604020202020204" pitchFamily="34" charset="0"/>
              </a:rPr>
              <a:t>(myopia &gt; -5D),</a:t>
            </a:r>
            <a:r>
              <a:rPr lang="en-AU" sz="1600" dirty="0">
                <a:solidFill>
                  <a:srgbClr val="000000"/>
                </a:solidFill>
                <a:latin typeface="Helvetica" panose="020B0604020202020204" pitchFamily="34" charset="0"/>
                <a:ea typeface="Times New Roman" panose="02020603050405020304" pitchFamily="18" charset="0"/>
                <a:cs typeface="Helvetica" panose="020B0604020202020204" pitchFamily="34" charset="0"/>
              </a:rPr>
              <a:t> </a:t>
            </a:r>
          </a:p>
          <a:p>
            <a:pPr marL="342900" indent="-342900">
              <a:buFont typeface="Arial" panose="020B0604020202020204" pitchFamily="34" charset="0"/>
              <a:buChar char="•"/>
            </a:pPr>
            <a:r>
              <a:rPr lang="en-AU" sz="1600" dirty="0">
                <a:solidFill>
                  <a:srgbClr val="000000"/>
                </a:solidFill>
                <a:latin typeface="Helvetica" panose="020B0604020202020204" pitchFamily="34" charset="0"/>
                <a:ea typeface="Times New Roman" panose="02020603050405020304" pitchFamily="18" charset="0"/>
                <a:cs typeface="Helvetica" panose="020B0604020202020204" pitchFamily="34" charset="0"/>
              </a:rPr>
              <a:t>10922 </a:t>
            </a:r>
            <a:r>
              <a:rPr lang="en-US" sz="1600" dirty="0">
                <a:solidFill>
                  <a:srgbClr val="242424"/>
                </a:solidFill>
                <a:highlight>
                  <a:srgbClr val="FFFFFF"/>
                </a:highlight>
                <a:latin typeface="Helvetica" panose="020B0604020202020204" pitchFamily="34" charset="0"/>
                <a:cs typeface="Helvetica" panose="020B0604020202020204" pitchFamily="34" charset="0"/>
              </a:rPr>
              <a:t>(hyperopia &gt; + 5D), </a:t>
            </a:r>
          </a:p>
          <a:p>
            <a:pPr marL="342900" indent="-342900">
              <a:buFont typeface="Arial" panose="020B0604020202020204" pitchFamily="34" charset="0"/>
              <a:buChar char="•"/>
            </a:pPr>
            <a:r>
              <a:rPr lang="en-AU" sz="1600" dirty="0">
                <a:solidFill>
                  <a:srgbClr val="000000"/>
                </a:solidFill>
                <a:latin typeface="Helvetica" panose="020B0604020202020204" pitchFamily="34" charset="0"/>
                <a:ea typeface="Times New Roman" panose="02020603050405020304" pitchFamily="18" charset="0"/>
                <a:cs typeface="Helvetica" panose="020B0604020202020204" pitchFamily="34" charset="0"/>
              </a:rPr>
              <a:t>10923 </a:t>
            </a:r>
            <a:r>
              <a:rPr lang="en-US" sz="1600" dirty="0">
                <a:solidFill>
                  <a:srgbClr val="242424"/>
                </a:solidFill>
                <a:highlight>
                  <a:srgbClr val="FFFFFF"/>
                </a:highlight>
                <a:latin typeface="Helvetica" panose="020B0604020202020204" pitchFamily="34" charset="0"/>
                <a:cs typeface="Helvetica" panose="020B0604020202020204" pitchFamily="34" charset="0"/>
              </a:rPr>
              <a:t>(astigmatism &gt; 3D) </a:t>
            </a:r>
            <a:r>
              <a:rPr lang="en-AU" sz="1600" dirty="0">
                <a:solidFill>
                  <a:srgbClr val="000000"/>
                </a:solidFill>
                <a:latin typeface="Helvetica" panose="020B0604020202020204" pitchFamily="34" charset="0"/>
                <a:ea typeface="Times New Roman" panose="02020603050405020304" pitchFamily="18" charset="0"/>
                <a:cs typeface="Helvetica" panose="020B0604020202020204" pitchFamily="34" charset="0"/>
              </a:rPr>
              <a:t>and </a:t>
            </a:r>
          </a:p>
          <a:p>
            <a:pPr marL="342900" indent="-342900">
              <a:buFont typeface="Arial" panose="020B0604020202020204" pitchFamily="34" charset="0"/>
              <a:buChar char="•"/>
            </a:pPr>
            <a:r>
              <a:rPr lang="en-AU" sz="1600" dirty="0">
                <a:solidFill>
                  <a:srgbClr val="000000"/>
                </a:solidFill>
                <a:latin typeface="Helvetica" panose="020B0604020202020204" pitchFamily="34" charset="0"/>
                <a:ea typeface="Times New Roman" panose="02020603050405020304" pitchFamily="18" charset="0"/>
                <a:cs typeface="Helvetica" panose="020B0604020202020204" pitchFamily="34" charset="0"/>
              </a:rPr>
              <a:t>10925 </a:t>
            </a:r>
            <a:r>
              <a:rPr lang="en-US" sz="1600" dirty="0">
                <a:solidFill>
                  <a:srgbClr val="242424"/>
                </a:solidFill>
                <a:highlight>
                  <a:srgbClr val="FFFFFF"/>
                </a:highlight>
                <a:latin typeface="Helvetica" panose="020B0604020202020204" pitchFamily="34" charset="0"/>
                <a:cs typeface="Helvetica" panose="020B0604020202020204" pitchFamily="34" charset="0"/>
              </a:rPr>
              <a:t>(anisometropia &gt; 3D) </a:t>
            </a:r>
          </a:p>
          <a:p>
            <a:r>
              <a:rPr lang="en-AU" sz="1600" dirty="0">
                <a:solidFill>
                  <a:srgbClr val="FF0000"/>
                </a:solidFill>
                <a:latin typeface="Helvetica" panose="020B0604020202020204" pitchFamily="34" charset="0"/>
                <a:ea typeface="Times New Roman" panose="02020603050405020304" pitchFamily="18" charset="0"/>
                <a:cs typeface="Helvetica" panose="020B0604020202020204" pitchFamily="34" charset="0"/>
              </a:rPr>
              <a:t>     </a:t>
            </a:r>
            <a:r>
              <a:rPr lang="en-AU" b="1" dirty="0">
                <a:solidFill>
                  <a:srgbClr val="FF0000"/>
                </a:solidFill>
                <a:latin typeface="Helvetica" panose="020B0604020202020204" pitchFamily="34" charset="0"/>
                <a:ea typeface="Times New Roman" panose="02020603050405020304" pitchFamily="18" charset="0"/>
                <a:cs typeface="Helvetica" panose="020B0604020202020204" pitchFamily="34" charset="0"/>
              </a:rPr>
              <a:t> have been amended by merging into a single item (10921)</a:t>
            </a:r>
          </a:p>
          <a:p>
            <a:endParaRPr lang="en-AU" sz="1600" dirty="0">
              <a:solidFill>
                <a:srgbClr val="000000"/>
              </a:solidFill>
              <a:latin typeface="Helvetica" panose="020B0604020202020204" pitchFamily="34" charset="0"/>
              <a:ea typeface="Times New Roman" panose="02020603050405020304" pitchFamily="18" charset="0"/>
              <a:cs typeface="Helvetica" panose="020B0604020202020204" pitchFamily="34" charset="0"/>
            </a:endParaRPr>
          </a:p>
          <a:p>
            <a:pPr marL="342900" indent="-342900">
              <a:buFont typeface="Wingdings" panose="05000000000000000000" pitchFamily="2" charset="2"/>
              <a:buChar char="§"/>
            </a:pPr>
            <a:r>
              <a:rPr lang="en-AU" sz="1600" dirty="0">
                <a:solidFill>
                  <a:srgbClr val="000000"/>
                </a:solidFill>
                <a:latin typeface="Helvetica" panose="020B0604020202020204" pitchFamily="34" charset="0"/>
                <a:ea typeface="Times New Roman" panose="02020603050405020304" pitchFamily="18" charset="0"/>
                <a:cs typeface="Helvetica" panose="020B0604020202020204" pitchFamily="34" charset="0"/>
              </a:rPr>
              <a:t>Item numbers 10922, 10923 and 10925 have been deleted.</a:t>
            </a:r>
          </a:p>
          <a:p>
            <a:pPr marL="342900" indent="-342900">
              <a:buFont typeface="Wingdings" panose="05000000000000000000" pitchFamily="2" charset="2"/>
              <a:buChar char="§"/>
            </a:pPr>
            <a:endParaRPr lang="en-US" dirty="0">
              <a:solidFill>
                <a:srgbClr val="242424"/>
              </a:solidFill>
              <a:highlight>
                <a:srgbClr val="FFFFFF"/>
              </a:highlight>
              <a:latin typeface="Helvetica" panose="020B0604020202020204" pitchFamily="34" charset="0"/>
              <a:cs typeface="Helvetica" panose="020B0604020202020204" pitchFamily="34" charset="0"/>
            </a:endParaRPr>
          </a:p>
          <a:p>
            <a:pPr marL="342900" indent="-342900">
              <a:buFont typeface="Wingdings" panose="05000000000000000000" pitchFamily="2" charset="2"/>
              <a:buChar char="§"/>
            </a:pPr>
            <a:r>
              <a:rPr lang="en-AU" sz="1600" dirty="0">
                <a:solidFill>
                  <a:srgbClr val="000000"/>
                </a:solidFill>
                <a:latin typeface="Helvetica" panose="020B0604020202020204" pitchFamily="34" charset="0"/>
                <a:ea typeface="Times New Roman" panose="02020603050405020304" pitchFamily="18" charset="0"/>
                <a:cs typeface="Helvetica" panose="020B0604020202020204" pitchFamily="34" charset="0"/>
              </a:rPr>
              <a:t>The explanatory notes for all contact lens prescription and fitting items will be updated to remove the requirement to deliver the lens. </a:t>
            </a:r>
          </a:p>
          <a:p>
            <a:pPr marL="342900" indent="-342900">
              <a:buFont typeface="Wingdings" panose="05000000000000000000" pitchFamily="2" charset="2"/>
              <a:buChar char="§"/>
            </a:pPr>
            <a:r>
              <a:rPr lang="en-US" b="1" dirty="0">
                <a:highlight>
                  <a:srgbClr val="FFFFFF"/>
                </a:highlight>
                <a:latin typeface="Helvetica" panose="020B0604020202020204" pitchFamily="34" charset="0"/>
                <a:cs typeface="Helvetica" panose="020B0604020202020204" pitchFamily="34" charset="0"/>
              </a:rPr>
              <a:t>New advice: </a:t>
            </a:r>
            <a:r>
              <a:rPr lang="en-US" b="1" dirty="0">
                <a:solidFill>
                  <a:srgbClr val="FF0000"/>
                </a:solidFill>
                <a:highlight>
                  <a:srgbClr val="FFFFFF"/>
                </a:highlight>
                <a:latin typeface="Helvetica" panose="020B0604020202020204" pitchFamily="34" charset="0"/>
                <a:cs typeface="Helvetica" panose="020B0604020202020204" pitchFamily="34" charset="0"/>
              </a:rPr>
              <a:t>An account should not be issued (or an assignment form completed) until the date on which the fitting of the lens is </a:t>
            </a:r>
            <a:r>
              <a:rPr lang="en-US" b="1" dirty="0" err="1">
                <a:solidFill>
                  <a:srgbClr val="FF0000"/>
                </a:solidFill>
                <a:highlight>
                  <a:srgbClr val="FFFFFF"/>
                </a:highlight>
                <a:latin typeface="Helvetica" panose="020B0604020202020204" pitchFamily="34" charset="0"/>
                <a:cs typeface="Helvetica" panose="020B0604020202020204" pitchFamily="34" charset="0"/>
              </a:rPr>
              <a:t>finalised</a:t>
            </a:r>
            <a:r>
              <a:rPr lang="en-US" b="1" dirty="0">
                <a:solidFill>
                  <a:srgbClr val="FF0000"/>
                </a:solidFill>
                <a:highlight>
                  <a:srgbClr val="FFFFFF"/>
                </a:highlight>
                <a:latin typeface="Helvetica" panose="020B0604020202020204" pitchFamily="34" charset="0"/>
                <a:cs typeface="Helvetica" panose="020B0604020202020204" pitchFamily="34" charset="0"/>
              </a:rPr>
              <a:t>.</a:t>
            </a:r>
          </a:p>
          <a:p>
            <a:pPr marL="342900" indent="-342900">
              <a:buFont typeface="Wingdings" panose="05000000000000000000" pitchFamily="2" charset="2"/>
              <a:buChar char="§"/>
            </a:pPr>
            <a:endParaRPr lang="en-US" sz="2000" b="1" dirty="0">
              <a:solidFill>
                <a:srgbClr val="FF0000"/>
              </a:solidFill>
              <a:highlight>
                <a:srgbClr val="FFFFFF"/>
              </a:highlight>
              <a:latin typeface="Arial" panose="020B0604020202020204" pitchFamily="34" charset="0"/>
              <a:cs typeface="Arial" panose="020B0604020202020204" pitchFamily="34" charset="0"/>
            </a:endParaRPr>
          </a:p>
          <a:p>
            <a:pPr algn="l"/>
            <a:endParaRPr lang="en-US" sz="2000" dirty="0">
              <a:solidFill>
                <a:srgbClr val="FF0000"/>
              </a:solidFill>
              <a:highlight>
                <a:srgbClr val="FFFFFF"/>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0137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C85A9-4A1B-1D49-1704-FDAA1EE0A3B7}"/>
              </a:ext>
            </a:extLst>
          </p:cNvPr>
          <p:cNvSpPr>
            <a:spLocks noGrp="1"/>
          </p:cNvSpPr>
          <p:nvPr>
            <p:ph type="title"/>
          </p:nvPr>
        </p:nvSpPr>
        <p:spPr>
          <a:xfrm>
            <a:off x="405259" y="651884"/>
            <a:ext cx="8271197" cy="1336956"/>
          </a:xfrm>
        </p:spPr>
        <p:txBody>
          <a:bodyPr/>
          <a:lstStyle/>
          <a:p>
            <a:r>
              <a:rPr lang="en-AU" sz="3600" dirty="0">
                <a:solidFill>
                  <a:schemeClr val="tx1"/>
                </a:solidFill>
                <a:latin typeface="Arial" panose="020B0604020202020204" pitchFamily="34" charset="0"/>
                <a:cs typeface="Arial" panose="020B0604020202020204" pitchFamily="34" charset="0"/>
              </a:rPr>
              <a:t>Put a pair of CL trials in to help patients </a:t>
            </a:r>
            <a:br>
              <a:rPr lang="en-AU" sz="3600" dirty="0">
                <a:solidFill>
                  <a:schemeClr val="tx1"/>
                </a:solidFill>
                <a:latin typeface="Arial" panose="020B0604020202020204" pitchFamily="34" charset="0"/>
                <a:cs typeface="Arial" panose="020B0604020202020204" pitchFamily="34" charset="0"/>
              </a:rPr>
            </a:br>
            <a:r>
              <a:rPr lang="en-AU" sz="3600" dirty="0">
                <a:solidFill>
                  <a:schemeClr val="tx1"/>
                </a:solidFill>
                <a:latin typeface="Arial" panose="020B0604020202020204" pitchFamily="34" charset="0"/>
                <a:cs typeface="Arial" panose="020B0604020202020204" pitchFamily="34" charset="0"/>
              </a:rPr>
              <a:t>choose glasses!</a:t>
            </a:r>
            <a:br>
              <a:rPr lang="en-AU" sz="3200" dirty="0">
                <a:solidFill>
                  <a:schemeClr val="tx1"/>
                </a:solidFill>
                <a:latin typeface="Arial" panose="020B0604020202020204" pitchFamily="34" charset="0"/>
                <a:cs typeface="Arial" panose="020B0604020202020204" pitchFamily="34" charset="0"/>
              </a:rPr>
            </a:br>
            <a:endParaRPr lang="en-AU" sz="3200" dirty="0">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455D500-36A8-B44E-94A9-4248F55498A2}"/>
              </a:ext>
            </a:extLst>
          </p:cNvPr>
          <p:cNvSpPr>
            <a:spLocks noGrp="1"/>
          </p:cNvSpPr>
          <p:nvPr>
            <p:ph idx="1"/>
          </p:nvPr>
        </p:nvSpPr>
        <p:spPr>
          <a:xfrm>
            <a:off x="575915" y="1988840"/>
            <a:ext cx="8042276" cy="3960440"/>
          </a:xfrm>
          <a:noFill/>
        </p:spPr>
        <p:txBody>
          <a:bodyPr>
            <a:normAutofit fontScale="47500" lnSpcReduction="20000"/>
          </a:bodyPr>
          <a:lstStyle/>
          <a:p>
            <a:r>
              <a:rPr lang="en-US" sz="6000" dirty="0">
                <a:solidFill>
                  <a:srgbClr val="FF0000"/>
                </a:solidFill>
                <a:latin typeface="Arial" panose="020B0604020202020204" pitchFamily="34" charset="0"/>
                <a:cs typeface="Arial" panose="020B0604020202020204" pitchFamily="34" charset="0"/>
              </a:rPr>
              <a:t>Patients wearing CLs spent more on their eyewear purchase</a:t>
            </a:r>
            <a:r>
              <a:rPr lang="en-US" sz="6000" dirty="0">
                <a:solidFill>
                  <a:schemeClr val="tx1"/>
                </a:solidFill>
                <a:latin typeface="Arial" panose="020B0604020202020204" pitchFamily="34" charset="0"/>
                <a:cs typeface="Arial" panose="020B0604020202020204" pitchFamily="34" charset="0"/>
              </a:rPr>
              <a:t>: $708 vs $593 (p = 0.04)</a:t>
            </a:r>
          </a:p>
          <a:p>
            <a:r>
              <a:rPr lang="en-US" sz="6000" dirty="0">
                <a:solidFill>
                  <a:schemeClr val="tx1"/>
                </a:solidFill>
                <a:latin typeface="Arial" panose="020B0604020202020204" pitchFamily="34" charset="0"/>
                <a:cs typeface="Arial" panose="020B0604020202020204" pitchFamily="34" charset="0"/>
              </a:rPr>
              <a:t>3X </a:t>
            </a:r>
            <a:r>
              <a:rPr lang="en-US" sz="6000" dirty="0">
                <a:solidFill>
                  <a:srgbClr val="7030A0"/>
                </a:solidFill>
                <a:latin typeface="Arial" panose="020B0604020202020204" pitchFamily="34" charset="0"/>
                <a:cs typeface="Arial" panose="020B0604020202020204" pitchFamily="34" charset="0"/>
              </a:rPr>
              <a:t>more likely to consider scheduling a CL fitting in the future </a:t>
            </a:r>
            <a:r>
              <a:rPr lang="en-US" sz="6000" dirty="0">
                <a:solidFill>
                  <a:schemeClr val="tx1"/>
                </a:solidFill>
                <a:latin typeface="Arial" panose="020B0604020202020204" pitchFamily="34" charset="0"/>
                <a:cs typeface="Arial" panose="020B0604020202020204" pitchFamily="34" charset="0"/>
              </a:rPr>
              <a:t>(p = 0.0003)</a:t>
            </a:r>
          </a:p>
          <a:p>
            <a:r>
              <a:rPr lang="en-US" sz="6000" dirty="0">
                <a:solidFill>
                  <a:schemeClr val="tx1"/>
                </a:solidFill>
                <a:latin typeface="Arial" panose="020B0604020202020204" pitchFamily="34" charset="0"/>
                <a:cs typeface="Arial" panose="020B0604020202020204" pitchFamily="34" charset="0"/>
              </a:rPr>
              <a:t>93% reported that they were highly satisfied with the experience</a:t>
            </a:r>
            <a:endParaRPr lang="en-US" dirty="0">
              <a:solidFill>
                <a:schemeClr val="tx1"/>
              </a:solidFill>
              <a:latin typeface="Arial" panose="020B0604020202020204" pitchFamily="34" charset="0"/>
              <a:cs typeface="Arial" panose="020B0604020202020204" pitchFamily="34" charset="0"/>
            </a:endParaRPr>
          </a:p>
          <a:p>
            <a:pPr marL="0" indent="0">
              <a:buNone/>
            </a:pPr>
            <a:endParaRPr lang="en-US" sz="2500" dirty="0">
              <a:solidFill>
                <a:schemeClr val="tx1"/>
              </a:solidFill>
              <a:latin typeface="Arial" panose="020B0604020202020204" pitchFamily="34" charset="0"/>
              <a:cs typeface="Arial" panose="020B0604020202020204" pitchFamily="34" charset="0"/>
            </a:endParaRPr>
          </a:p>
          <a:p>
            <a:pPr marL="0" indent="0">
              <a:buNone/>
            </a:pPr>
            <a:r>
              <a:rPr lang="en-US" sz="2500" dirty="0">
                <a:solidFill>
                  <a:schemeClr val="tx1"/>
                </a:solidFill>
                <a:latin typeface="Arial" panose="020B0604020202020204" pitchFamily="34" charset="0"/>
                <a:cs typeface="Arial" panose="020B0604020202020204" pitchFamily="34" charset="0"/>
              </a:rPr>
              <a:t>Improving your spectacle patients’ in-practice experience with contact lenses during frame selection. Mayers, Michael et al. Contact Lens and Anterior Eye, Volume 42, 2019, Issue 4, 406 - 410</a:t>
            </a:r>
          </a:p>
        </p:txBody>
      </p:sp>
    </p:spTree>
    <p:extLst>
      <p:ext uri="{BB962C8B-B14F-4D97-AF65-F5344CB8AC3E}">
        <p14:creationId xmlns:p14="http://schemas.microsoft.com/office/powerpoint/2010/main" val="2768381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5336A-50E3-899F-78AA-9B73CDE572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8BAC2C-36F8-DB0E-B5BB-FDB8C85512D4}"/>
              </a:ext>
            </a:extLst>
          </p:cNvPr>
          <p:cNvSpPr>
            <a:spLocks noGrp="1"/>
          </p:cNvSpPr>
          <p:nvPr>
            <p:ph type="title"/>
          </p:nvPr>
        </p:nvSpPr>
        <p:spPr>
          <a:xfrm>
            <a:off x="-612576" y="-171400"/>
            <a:ext cx="8042276" cy="1336956"/>
          </a:xfrm>
        </p:spPr>
        <p:txBody>
          <a:bodyPr/>
          <a:lstStyle/>
          <a:p>
            <a:r>
              <a:rPr lang="en-AU" dirty="0"/>
              <a:t>Choose your targets</a:t>
            </a:r>
          </a:p>
        </p:txBody>
      </p:sp>
      <p:sp>
        <p:nvSpPr>
          <p:cNvPr id="3" name="Content Placeholder 2">
            <a:extLst>
              <a:ext uri="{FF2B5EF4-FFF2-40B4-BE49-F238E27FC236}">
                <a16:creationId xmlns:a16="http://schemas.microsoft.com/office/drawing/2014/main" id="{DB3510FE-8EAE-8791-24E3-D736B2BF73E0}"/>
              </a:ext>
            </a:extLst>
          </p:cNvPr>
          <p:cNvSpPr>
            <a:spLocks noGrp="1"/>
          </p:cNvSpPr>
          <p:nvPr>
            <p:ph idx="1"/>
          </p:nvPr>
        </p:nvSpPr>
        <p:spPr>
          <a:xfrm>
            <a:off x="549274" y="1600200"/>
            <a:ext cx="8343205" cy="4997151"/>
          </a:xfrm>
        </p:spPr>
        <p:txBody>
          <a:bodyPr>
            <a:normAutofit/>
          </a:bodyPr>
          <a:lstStyle/>
          <a:p>
            <a:pPr marL="0" indent="0">
              <a:buNone/>
            </a:pPr>
            <a:r>
              <a:rPr lang="en-AU" sz="5400" b="1" dirty="0">
                <a:solidFill>
                  <a:schemeClr val="tx1"/>
                </a:solidFill>
                <a:latin typeface="Arial" panose="020B0604020202020204" pitchFamily="34" charset="0"/>
                <a:cs typeface="Arial" panose="020B0604020202020204" pitchFamily="34" charset="0"/>
              </a:rPr>
              <a:t>2) Kids</a:t>
            </a:r>
          </a:p>
          <a:p>
            <a:endParaRPr lang="en-AU"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AE0A7595-1A23-F5F4-DF7F-200F26BCA53F}"/>
              </a:ext>
            </a:extLst>
          </p:cNvPr>
          <p:cNvPicPr>
            <a:picLocks noChangeAspect="1"/>
          </p:cNvPicPr>
          <p:nvPr/>
        </p:nvPicPr>
        <p:blipFill>
          <a:blip r:embed="rId2"/>
          <a:stretch>
            <a:fillRect/>
          </a:stretch>
        </p:blipFill>
        <p:spPr>
          <a:xfrm>
            <a:off x="7164288" y="0"/>
            <a:ext cx="1979712" cy="1401694"/>
          </a:xfrm>
          <a:prstGeom prst="rect">
            <a:avLst/>
          </a:prstGeom>
        </p:spPr>
      </p:pic>
      <p:pic>
        <p:nvPicPr>
          <p:cNvPr id="5" name="Picture 4" descr="IMGP5122.JPG">
            <a:extLst>
              <a:ext uri="{FF2B5EF4-FFF2-40B4-BE49-F238E27FC236}">
                <a16:creationId xmlns:a16="http://schemas.microsoft.com/office/drawing/2014/main" id="{78585842-3F53-144E-CEF7-6DDFF048CF70}"/>
              </a:ext>
            </a:extLst>
          </p:cNvPr>
          <p:cNvPicPr>
            <a:picLocks noChangeAspect="1"/>
          </p:cNvPicPr>
          <p:nvPr/>
        </p:nvPicPr>
        <p:blipFill>
          <a:blip r:embed="rId3"/>
          <a:stretch>
            <a:fillRect/>
          </a:stretch>
        </p:blipFill>
        <p:spPr>
          <a:xfrm>
            <a:off x="1331640" y="2564905"/>
            <a:ext cx="6480720" cy="4438850"/>
          </a:xfrm>
          <a:prstGeom prst="rect">
            <a:avLst/>
          </a:prstGeom>
        </p:spPr>
      </p:pic>
    </p:spTree>
    <p:extLst>
      <p:ext uri="{BB962C8B-B14F-4D97-AF65-F5344CB8AC3E}">
        <p14:creationId xmlns:p14="http://schemas.microsoft.com/office/powerpoint/2010/main" val="190746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Breeze.thmx</Template>
  <TotalTime>6552</TotalTime>
  <Words>2827</Words>
  <Application>Microsoft Office PowerPoint</Application>
  <PresentationFormat>On-screen Show (4:3)</PresentationFormat>
  <Paragraphs>361</Paragraphs>
  <Slides>70</Slides>
  <Notes>23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70</vt:i4>
      </vt:variant>
    </vt:vector>
  </HeadingPairs>
  <TitlesOfParts>
    <vt:vector size="86" baseType="lpstr">
      <vt:lpstr>Aptos</vt:lpstr>
      <vt:lpstr>Arial</vt:lpstr>
      <vt:lpstr>Arial Rounded</vt:lpstr>
      <vt:lpstr>Biennale</vt:lpstr>
      <vt:lpstr>BlinkMacSystemFont</vt:lpstr>
      <vt:lpstr>Calibri</vt:lpstr>
      <vt:lpstr>Comic Sans MS</vt:lpstr>
      <vt:lpstr>Helvetica</vt:lpstr>
      <vt:lpstr>Merriweather</vt:lpstr>
      <vt:lpstr>News Gothic MT</vt:lpstr>
      <vt:lpstr>Noto Sans Symbols</vt:lpstr>
      <vt:lpstr>Times New Roman</vt:lpstr>
      <vt:lpstr>Verdana</vt:lpstr>
      <vt:lpstr>Wingdings</vt:lpstr>
      <vt:lpstr>Wingdings 2</vt:lpstr>
      <vt:lpstr>Breeze</vt:lpstr>
      <vt:lpstr>      Contact Lens hacks, tips and tricks      Luke Arundel BAppSci(Optom)Hons, FCCLSA, FBCLA, FIACLE, GCOT, CASA CO  AdjAssProf University of St Louis-Missouri</vt:lpstr>
      <vt:lpstr>Credentials</vt:lpstr>
      <vt:lpstr>What are we covering today? </vt:lpstr>
      <vt:lpstr>Choose your targets</vt:lpstr>
      <vt:lpstr>Are you interested in CL?</vt:lpstr>
      <vt:lpstr>Are you interested in CL?</vt:lpstr>
      <vt:lpstr>Bump proactivity up a notch</vt:lpstr>
      <vt:lpstr>Put a pair of CL trials in to help patients  choose glasses! </vt:lpstr>
      <vt:lpstr>Choose your targets</vt:lpstr>
      <vt:lpstr>Choose your targets</vt:lpstr>
      <vt:lpstr>PowerPoint Presentation</vt:lpstr>
      <vt:lpstr>PowerPoint Presentation</vt:lpstr>
      <vt:lpstr>What’s holding you back?</vt:lpstr>
      <vt:lpstr>What’s holding you back?</vt:lpstr>
      <vt:lpstr>Elective CL / general tips</vt:lpstr>
      <vt:lpstr>Psyops / Jedi Mind Tricks</vt:lpstr>
      <vt:lpstr>General tips cont.</vt:lpstr>
      <vt:lpstr>PowerPoint Presentation</vt:lpstr>
      <vt:lpstr>Insertion + Removal / C&amp;M</vt:lpstr>
      <vt:lpstr>Specs     Vs      CL</vt:lpstr>
      <vt:lpstr>Choose your (easy)  targets</vt:lpstr>
      <vt:lpstr>PsyOps / Jedi mind tricks + ‘cheating’: </vt:lpstr>
      <vt:lpstr>PowerPoint Presentation</vt:lpstr>
      <vt:lpstr>PowerPoint Presentation</vt:lpstr>
      <vt:lpstr>PowerPoint Presentation</vt:lpstr>
      <vt:lpstr>Going ‘hard’</vt:lpstr>
      <vt:lpstr>Keratoconus -1/84!</vt:lpstr>
      <vt:lpstr>Keratoconus – stop progression!</vt:lpstr>
      <vt:lpstr>PowerPoint Presentation</vt:lpstr>
      <vt:lpstr>PowerPoint Presentation</vt:lpstr>
      <vt:lpstr>PowerPoint Presentation</vt:lpstr>
      <vt:lpstr>PowerPoint Presentation</vt:lpstr>
      <vt:lpstr>PowerPoint Presentation</vt:lpstr>
      <vt:lpstr>PowerPoint Presentation</vt:lpstr>
      <vt:lpstr>RGP Psychology 101 / pro tips</vt:lpstr>
      <vt:lpstr>Use a Wratten filter for NaFl assessment</vt:lpstr>
      <vt:lpstr>PowerPoint Presentation</vt:lpstr>
      <vt:lpstr>Successful OK =  Getting good quality topography</vt:lpstr>
      <vt:lpstr>PowerPoint Presentation</vt:lpstr>
      <vt:lpstr>PowerPoint Presentation</vt:lpstr>
      <vt:lpstr>PowerPoint Presentation</vt:lpstr>
      <vt:lpstr>PowerPoint Presentation</vt:lpstr>
      <vt:lpstr>PowerPoint Presentation</vt:lpstr>
      <vt:lpstr>Getting good quality topography</vt:lpstr>
      <vt:lpstr>PowerPoint Presentation</vt:lpstr>
      <vt:lpstr>PowerPoint Presentation</vt:lpstr>
      <vt:lpstr>PowerPoint Presentation</vt:lpstr>
      <vt:lpstr>PowerPoint Presentation</vt:lpstr>
      <vt:lpstr>PowerPoint Presentation</vt:lpstr>
      <vt:lpstr>PowerPoint Presentation</vt:lpstr>
      <vt:lpstr>Risk Multipliers</vt:lpstr>
      <vt:lpstr>PowerPoint Presentation</vt:lpstr>
      <vt:lpstr>PowerPoint Presentation</vt:lpstr>
      <vt:lpstr>Infection control 101: Use multiple layers of swiss cheese!</vt:lpstr>
      <vt:lpstr>The Low hanging fruit:  Easy ways to reduce CL complications</vt:lpstr>
      <vt:lpstr>PowerPoint Presentation</vt:lpstr>
      <vt:lpstr> Case hygiene</vt:lpstr>
      <vt:lpstr>Chuck em!</vt:lpstr>
      <vt:lpstr>Grading Scales</vt:lpstr>
      <vt:lpstr>PowerPoint Presentation</vt:lpstr>
      <vt:lpstr>PowerPoint Presentation</vt:lpstr>
      <vt:lpstr>PowerPoint Presentation</vt:lpstr>
      <vt:lpstr>Prevention is the best cure !</vt:lpstr>
      <vt:lpstr>PowerPoint Presentation</vt:lpstr>
      <vt:lpstr>PowerPoint Presentation</vt:lpstr>
      <vt:lpstr>   Making money</vt:lpstr>
      <vt:lpstr>PowerPoint Presentation</vt:lpstr>
      <vt:lpstr>PowerPoint Presentation</vt:lpstr>
      <vt:lpstr>PowerPoint Presentation</vt:lpstr>
      <vt:lpstr>Amended item descriptors for March 1 2025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Kids &amp; Contact Lenses</dc:title>
  <dc:creator>Nikola Lusk</dc:creator>
  <cp:lastModifiedBy>Luke Arundel</cp:lastModifiedBy>
  <cp:revision>162</cp:revision>
  <dcterms:created xsi:type="dcterms:W3CDTF">2010-10-07T06:54:01Z</dcterms:created>
  <dcterms:modified xsi:type="dcterms:W3CDTF">2025-03-22T04:57:32Z</dcterms:modified>
</cp:coreProperties>
</file>